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Lst>
  <p:notesMasterIdLst>
    <p:notesMasterId r:id="rId97"/>
  </p:notesMasterIdLst>
  <p:sldIdLst>
    <p:sldId id="256" r:id="rId4"/>
    <p:sldId id="498" r:id="rId5"/>
    <p:sldId id="568" r:id="rId6"/>
    <p:sldId id="470" r:id="rId7"/>
    <p:sldId id="471" r:id="rId8"/>
    <p:sldId id="302" r:id="rId9"/>
    <p:sldId id="523" r:id="rId10"/>
    <p:sldId id="472" r:id="rId11"/>
    <p:sldId id="460" r:id="rId12"/>
    <p:sldId id="458" r:id="rId13"/>
    <p:sldId id="528" r:id="rId14"/>
    <p:sldId id="527" r:id="rId15"/>
    <p:sldId id="519" r:id="rId16"/>
    <p:sldId id="681" r:id="rId17"/>
    <p:sldId id="856" r:id="rId18"/>
    <p:sldId id="857" r:id="rId19"/>
    <p:sldId id="842" r:id="rId20"/>
    <p:sldId id="859" r:id="rId21"/>
    <p:sldId id="848" r:id="rId22"/>
    <p:sldId id="507" r:id="rId23"/>
    <p:sldId id="548" r:id="rId24"/>
    <p:sldId id="549" r:id="rId25"/>
    <p:sldId id="550" r:id="rId26"/>
    <p:sldId id="551" r:id="rId27"/>
    <p:sldId id="552" r:id="rId28"/>
    <p:sldId id="553" r:id="rId29"/>
    <p:sldId id="554" r:id="rId30"/>
    <p:sldId id="555" r:id="rId31"/>
    <p:sldId id="556" r:id="rId32"/>
    <p:sldId id="557" r:id="rId33"/>
    <p:sldId id="559" r:id="rId34"/>
    <p:sldId id="560" r:id="rId35"/>
    <p:sldId id="561" r:id="rId36"/>
    <p:sldId id="562" r:id="rId37"/>
    <p:sldId id="849" r:id="rId38"/>
    <p:sldId id="850" r:id="rId39"/>
    <p:sldId id="509" r:id="rId40"/>
    <p:sldId id="851" r:id="rId41"/>
    <p:sldId id="852" r:id="rId42"/>
    <p:sldId id="513" r:id="rId43"/>
    <p:sldId id="853" r:id="rId44"/>
    <p:sldId id="571" r:id="rId45"/>
    <p:sldId id="572" r:id="rId46"/>
    <p:sldId id="573" r:id="rId47"/>
    <p:sldId id="574" r:id="rId48"/>
    <p:sldId id="596" r:id="rId49"/>
    <p:sldId id="597" r:id="rId50"/>
    <p:sldId id="598" r:id="rId51"/>
    <p:sldId id="599" r:id="rId52"/>
    <p:sldId id="600" r:id="rId53"/>
    <p:sldId id="601" r:id="rId54"/>
    <p:sldId id="854" r:id="rId55"/>
    <p:sldId id="276" r:id="rId56"/>
    <p:sldId id="299" r:id="rId57"/>
    <p:sldId id="855" r:id="rId58"/>
    <p:sldId id="668" r:id="rId59"/>
    <p:sldId id="839" r:id="rId60"/>
    <p:sldId id="408" r:id="rId61"/>
    <p:sldId id="858" r:id="rId62"/>
    <p:sldId id="570" r:id="rId63"/>
    <p:sldId id="563" r:id="rId64"/>
    <p:sldId id="536" r:id="rId65"/>
    <p:sldId id="533" r:id="rId66"/>
    <p:sldId id="537" r:id="rId67"/>
    <p:sldId id="539" r:id="rId68"/>
    <p:sldId id="541" r:id="rId69"/>
    <p:sldId id="540" r:id="rId70"/>
    <p:sldId id="542" r:id="rId71"/>
    <p:sldId id="543" r:id="rId72"/>
    <p:sldId id="544" r:id="rId73"/>
    <p:sldId id="545" r:id="rId74"/>
    <p:sldId id="538" r:id="rId75"/>
    <p:sldId id="564" r:id="rId76"/>
    <p:sldId id="565" r:id="rId77"/>
    <p:sldId id="546" r:id="rId78"/>
    <p:sldId id="595" r:id="rId79"/>
    <p:sldId id="331" r:id="rId80"/>
    <p:sldId id="592" r:id="rId81"/>
    <p:sldId id="264" r:id="rId82"/>
    <p:sldId id="265" r:id="rId83"/>
    <p:sldId id="266" r:id="rId84"/>
    <p:sldId id="267" r:id="rId85"/>
    <p:sldId id="593" r:id="rId86"/>
    <p:sldId id="511" r:id="rId87"/>
    <p:sldId id="512" r:id="rId88"/>
    <p:sldId id="594" r:id="rId89"/>
    <p:sldId id="268" r:id="rId90"/>
    <p:sldId id="269" r:id="rId91"/>
    <p:sldId id="270" r:id="rId92"/>
    <p:sldId id="271" r:id="rId93"/>
    <p:sldId id="272" r:id="rId94"/>
    <p:sldId id="273" r:id="rId95"/>
    <p:sldId id="27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5840"/>
  </p:normalViewPr>
  <p:slideViewPr>
    <p:cSldViewPr snapToGrid="0" snapToObjects="1">
      <p:cViewPr varScale="1">
        <p:scale>
          <a:sx n="112" d="100"/>
          <a:sy n="112"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AI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0433C81B-AB10-0648-8AEE-B5F812018337}">
      <dgm:prSet phldrT="[Text]"/>
      <dgm:spPr/>
      <dgm:t>
        <a:bodyPr/>
        <a:lstStyle/>
        <a:p>
          <a:r>
            <a:rPr lang="en-US" dirty="0"/>
            <a:t>Disparity in Outcomes</a:t>
          </a:r>
        </a:p>
      </dgm:t>
    </dgm:pt>
    <dgm:pt modelId="{C36E04B2-DBC0-F949-9822-052A6E7FF330}" type="parTrans" cxnId="{36B960A6-DF18-714F-A852-BA97B5EFE7BE}">
      <dgm:prSet/>
      <dgm:spPr/>
      <dgm:t>
        <a:bodyPr/>
        <a:lstStyle/>
        <a:p>
          <a:endParaRPr lang="en-US"/>
        </a:p>
      </dgm:t>
    </dgm:pt>
    <dgm:pt modelId="{CA72E645-F5AC-4A4A-8365-79C8282AF391}" type="sibTrans" cxnId="{36B960A6-DF18-714F-A852-BA97B5EFE7BE}">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5">
        <dgm:presLayoutVars>
          <dgm:bulletEnabled val="1"/>
        </dgm:presLayoutVars>
      </dgm:prSet>
      <dgm:spPr/>
    </dgm:pt>
    <dgm:pt modelId="{640CB942-B6B0-284F-94EE-DAA36E8740EB}" type="pres">
      <dgm:prSet presAssocID="{05B0CBC8-81CD-8746-8820-D655424EBBF8}" presName="sibTrans" presStyleLbl="sibTrans2D1" presStyleIdx="0" presStyleCnt="4"/>
      <dgm:spPr/>
    </dgm:pt>
    <dgm:pt modelId="{ECE5B618-E886-A24D-8ED9-8A2AA74FEDCA}" type="pres">
      <dgm:prSet presAssocID="{05B0CBC8-81CD-8746-8820-D655424EBBF8}" presName="connectorText" presStyleLbl="sibTrans2D1" presStyleIdx="0" presStyleCnt="4"/>
      <dgm:spPr/>
    </dgm:pt>
    <dgm:pt modelId="{25DE5F47-6F09-D644-B951-7ECCCE199BBD}" type="pres">
      <dgm:prSet presAssocID="{C23D8622-4259-EC4D-9A7C-42989C33913F}" presName="node" presStyleLbl="node1" presStyleIdx="1" presStyleCnt="5">
        <dgm:presLayoutVars>
          <dgm:bulletEnabled val="1"/>
        </dgm:presLayoutVars>
      </dgm:prSet>
      <dgm:spPr/>
    </dgm:pt>
    <dgm:pt modelId="{A81B3B9C-94DD-7049-8278-CBDCBD9310BC}" type="pres">
      <dgm:prSet presAssocID="{300C01A9-955F-114B-AED4-83AC6CD627BB}" presName="sibTrans" presStyleLbl="sibTrans2D1" presStyleIdx="1" presStyleCnt="4"/>
      <dgm:spPr/>
    </dgm:pt>
    <dgm:pt modelId="{123424E5-938A-F346-AA68-C63A1A3EB868}" type="pres">
      <dgm:prSet presAssocID="{300C01A9-955F-114B-AED4-83AC6CD627BB}" presName="connectorText" presStyleLbl="sibTrans2D1" presStyleIdx="1" presStyleCnt="4"/>
      <dgm:spPr/>
    </dgm:pt>
    <dgm:pt modelId="{01EF44C5-252B-0A4C-A30C-84CCF917CBC0}" type="pres">
      <dgm:prSet presAssocID="{0035516B-E877-2645-BF13-2EB1D0560DBB}" presName="node" presStyleLbl="node1" presStyleIdx="2" presStyleCnt="5">
        <dgm:presLayoutVars>
          <dgm:bulletEnabled val="1"/>
        </dgm:presLayoutVars>
      </dgm:prSet>
      <dgm:spPr/>
    </dgm:pt>
    <dgm:pt modelId="{E1EB2EAF-2685-2145-B9F3-CD0B1D45E34B}" type="pres">
      <dgm:prSet presAssocID="{3615A91B-1149-A947-A4E2-031E7877290C}" presName="sibTrans" presStyleLbl="sibTrans2D1" presStyleIdx="2" presStyleCnt="4"/>
      <dgm:spPr/>
    </dgm:pt>
    <dgm:pt modelId="{31DC9A52-3AFA-6E40-A805-FF55329F8F2E}" type="pres">
      <dgm:prSet presAssocID="{3615A91B-1149-A947-A4E2-031E7877290C}" presName="connectorText" presStyleLbl="sibTrans2D1" presStyleIdx="2" presStyleCnt="4"/>
      <dgm:spPr/>
    </dgm:pt>
    <dgm:pt modelId="{6D4D51E8-C9B9-9A4E-8104-8412D5416B4E}" type="pres">
      <dgm:prSet presAssocID="{F20B290F-6846-064F-9FC9-2A6EC5C0CBFF}" presName="node" presStyleLbl="node1" presStyleIdx="3" presStyleCnt="5">
        <dgm:presLayoutVars>
          <dgm:bulletEnabled val="1"/>
        </dgm:presLayoutVars>
      </dgm:prSet>
      <dgm:spPr/>
    </dgm:pt>
    <dgm:pt modelId="{DDA29801-4FFE-E148-B2C2-F3ED5401E54F}" type="pres">
      <dgm:prSet presAssocID="{CFAA4F41-6E38-9541-BA9E-F3173491DDEF}" presName="sibTrans" presStyleLbl="sibTrans2D1" presStyleIdx="3" presStyleCnt="4"/>
      <dgm:spPr/>
    </dgm:pt>
    <dgm:pt modelId="{DF687784-06FF-614B-ACCA-A14AE79C6840}" type="pres">
      <dgm:prSet presAssocID="{CFAA4F41-6E38-9541-BA9E-F3173491DDEF}" presName="connectorText" presStyleLbl="sibTrans2D1" presStyleIdx="3" presStyleCnt="4"/>
      <dgm:spPr/>
    </dgm:pt>
    <dgm:pt modelId="{3D4D8B31-373B-B045-80B9-309C115BBC99}" type="pres">
      <dgm:prSet presAssocID="{0433C81B-AB10-0648-8AEE-B5F812018337}" presName="node" presStyleLbl="node1" presStyleIdx="4" presStyleCnt="5">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232ADB17-E979-6B42-9477-BFD3E36B1D33}" type="presOf" srcId="{CFAA4F41-6E38-9541-BA9E-F3173491DDEF}" destId="{DDA29801-4FFE-E148-B2C2-F3ED5401E54F}"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A54D7A43-1F7A-6B4D-814A-AA1C813D5269}" type="presOf" srcId="{0433C81B-AB10-0648-8AEE-B5F812018337}" destId="{3D4D8B31-373B-B045-80B9-309C115BBC99}"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001F6E72-3266-5D4D-A549-CB063B74B7B7}" type="presOf" srcId="{CFAA4F41-6E38-9541-BA9E-F3173491DDEF}" destId="{DF687784-06FF-614B-ACCA-A14AE79C6840}" srcOrd="1"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36B960A6-DF18-714F-A852-BA97B5EFE7BE}" srcId="{CAF359E3-FF3E-6043-B46C-A1B790C8E8C3}" destId="{0433C81B-AB10-0648-8AEE-B5F812018337}" srcOrd="4" destOrd="0" parTransId="{C36E04B2-DBC0-F949-9822-052A6E7FF330}" sibTransId="{CA72E645-F5AC-4A4A-8365-79C8282AF391}"/>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 modelId="{620E5D0A-A878-FD45-8D1A-723CBF7D312B}" type="presParOf" srcId="{27A2E45C-AE8E-1441-A2EF-A4C6E3BD2668}" destId="{DDA29801-4FFE-E148-B2C2-F3ED5401E54F}" srcOrd="7" destOrd="0" presId="urn:microsoft.com/office/officeart/2005/8/layout/process1"/>
    <dgm:cxn modelId="{0455ACB1-E9B3-FA43-889B-05ED7659BAF0}" type="presParOf" srcId="{DDA29801-4FFE-E148-B2C2-F3ED5401E54F}" destId="{DF687784-06FF-614B-ACCA-A14AE79C6840}" srcOrd="0" destOrd="0" presId="urn:microsoft.com/office/officeart/2005/8/layout/process1"/>
    <dgm:cxn modelId="{60E8930A-A287-8947-B6B4-7C68B2B65542}" type="presParOf" srcId="{27A2E45C-AE8E-1441-A2EF-A4C6E3BD2668}" destId="{3D4D8B31-373B-B045-80B9-309C115BBC9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1B29F-7B95-B34D-BF59-D820517C986D}"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B1AA6AF1-F4E7-304B-B86F-634043C83688}">
      <dgm:prSet phldrT="[Text]" custT="1"/>
      <dgm:spPr/>
      <dgm:t>
        <a:bodyPr/>
        <a:lstStyle/>
        <a:p>
          <a:r>
            <a:rPr lang="en-US" sz="2000" dirty="0"/>
            <a:t>What </a:t>
          </a:r>
          <a:r>
            <a:rPr lang="en-US" sz="2000" dirty="0">
              <a:solidFill>
                <a:srgbClr val="FFFF00"/>
              </a:solidFill>
            </a:rPr>
            <a:t>values</a:t>
          </a:r>
          <a:r>
            <a:rPr lang="en-US" sz="2000" dirty="0"/>
            <a:t> should the AI system be </a:t>
          </a:r>
          <a:r>
            <a:rPr lang="en-US" sz="2000" dirty="0">
              <a:solidFill>
                <a:srgbClr val="FFFF00"/>
              </a:solidFill>
            </a:rPr>
            <a:t>designed to achieve</a:t>
          </a:r>
          <a:r>
            <a:rPr lang="en-US" sz="2000" dirty="0"/>
            <a:t>?</a:t>
          </a:r>
        </a:p>
      </dgm:t>
    </dgm:pt>
    <dgm:pt modelId="{87408097-2BAF-E249-A82C-3F463F1DC6E3}" type="parTrans" cxnId="{A69C3248-45D2-344C-B8D4-81B1AC11CE98}">
      <dgm:prSet/>
      <dgm:spPr/>
      <dgm:t>
        <a:bodyPr/>
        <a:lstStyle/>
        <a:p>
          <a:endParaRPr lang="en-US" sz="2800"/>
        </a:p>
      </dgm:t>
    </dgm:pt>
    <dgm:pt modelId="{475E1788-9A20-784E-B01E-0FA8AD1D4990}" type="sibTrans" cxnId="{A69C3248-45D2-344C-B8D4-81B1AC11CE98}">
      <dgm:prSet custT="1"/>
      <dgm:spPr/>
      <dgm:t>
        <a:bodyPr/>
        <a:lstStyle/>
        <a:p>
          <a:endParaRPr lang="en-US" sz="1600"/>
        </a:p>
      </dgm:t>
    </dgm:pt>
    <dgm:pt modelId="{EC2EAFE6-6D70-9D4A-86FE-89BD211761BF}">
      <dgm:prSet phldrT="[Text]" custT="1"/>
      <dgm:spPr/>
      <dgm:t>
        <a:bodyPr/>
        <a:lstStyle/>
        <a:p>
          <a:r>
            <a:rPr lang="en-US" sz="2000" dirty="0"/>
            <a:t>How do we </a:t>
          </a:r>
          <a:r>
            <a:rPr lang="en-US" sz="2000" dirty="0">
              <a:solidFill>
                <a:srgbClr val="FFFF00"/>
              </a:solidFill>
            </a:rPr>
            <a:t>build</a:t>
          </a:r>
          <a:r>
            <a:rPr lang="en-US" sz="2000" dirty="0"/>
            <a:t> it to </a:t>
          </a:r>
          <a:r>
            <a:rPr lang="en-US" sz="2000" dirty="0">
              <a:solidFill>
                <a:srgbClr val="FFFF00"/>
              </a:solidFill>
            </a:rPr>
            <a:t>achieve those values</a:t>
          </a:r>
          <a:r>
            <a:rPr lang="en-US" sz="2000" dirty="0"/>
            <a:t>?</a:t>
          </a:r>
        </a:p>
      </dgm:t>
    </dgm:pt>
    <dgm:pt modelId="{41F5401F-2032-7C49-85DF-C2AD37CF0268}" type="parTrans" cxnId="{43344FF3-30CD-AC4D-B475-4B22E5FEAD9F}">
      <dgm:prSet/>
      <dgm:spPr/>
      <dgm:t>
        <a:bodyPr/>
        <a:lstStyle/>
        <a:p>
          <a:endParaRPr lang="en-US" sz="2800"/>
        </a:p>
      </dgm:t>
    </dgm:pt>
    <dgm:pt modelId="{0A5D5491-87E3-7B47-946C-C73B01168DBF}" type="sibTrans" cxnId="{43344FF3-30CD-AC4D-B475-4B22E5FEAD9F}">
      <dgm:prSet custT="1"/>
      <dgm:spPr/>
      <dgm:t>
        <a:bodyPr/>
        <a:lstStyle/>
        <a:p>
          <a:endParaRPr lang="en-US" sz="1600"/>
        </a:p>
      </dgm:t>
    </dgm:pt>
    <dgm:pt modelId="{D9BBCEB3-BC5A-2C41-9539-0C73C0D1CC92}">
      <dgm:prSet phldrT="[Text]" custT="1"/>
      <dgm:spPr/>
      <dgm:t>
        <a:bodyPr/>
        <a:lstStyle/>
        <a:p>
          <a:r>
            <a:rPr lang="en-US" sz="2000" dirty="0"/>
            <a:t>How do we </a:t>
          </a:r>
          <a:r>
            <a:rPr lang="en-US" sz="2000" dirty="0">
              <a:solidFill>
                <a:srgbClr val="FFFF00"/>
              </a:solidFill>
            </a:rPr>
            <a:t>validate and monitor </a:t>
          </a:r>
          <a:r>
            <a:rPr lang="en-US" sz="2000" dirty="0"/>
            <a:t>that it </a:t>
          </a:r>
          <a:r>
            <a:rPr lang="en-US" sz="2000" dirty="0">
              <a:solidFill>
                <a:srgbClr val="FFFF00"/>
              </a:solidFill>
            </a:rPr>
            <a:t>continues to achieve </a:t>
          </a:r>
          <a:r>
            <a:rPr lang="en-US" sz="2000" dirty="0"/>
            <a:t>those values?</a:t>
          </a:r>
        </a:p>
      </dgm:t>
    </dgm:pt>
    <dgm:pt modelId="{EEC39B64-8C46-7742-8F74-083F4C79A9FA}" type="parTrans" cxnId="{074AF4BB-66FD-D242-A78F-B53B0B321DBB}">
      <dgm:prSet/>
      <dgm:spPr/>
      <dgm:t>
        <a:bodyPr/>
        <a:lstStyle/>
        <a:p>
          <a:endParaRPr lang="en-US" sz="2800"/>
        </a:p>
      </dgm:t>
    </dgm:pt>
    <dgm:pt modelId="{D47D3598-ACF6-9443-AAEA-7EA16A634313}" type="sibTrans" cxnId="{074AF4BB-66FD-D242-A78F-B53B0B321DBB}">
      <dgm:prSet custT="1"/>
      <dgm:spPr>
        <a:noFill/>
      </dgm:spPr>
      <dgm:t>
        <a:bodyPr/>
        <a:lstStyle/>
        <a:p>
          <a:endParaRPr lang="en-US" sz="1600"/>
        </a:p>
      </dgm:t>
    </dgm:pt>
    <dgm:pt modelId="{695FA9FD-851F-CF42-8DDA-4E3A97003707}" type="pres">
      <dgm:prSet presAssocID="{5561B29F-7B95-B34D-BF59-D820517C986D}" presName="cycle" presStyleCnt="0">
        <dgm:presLayoutVars>
          <dgm:dir/>
          <dgm:resizeHandles val="exact"/>
        </dgm:presLayoutVars>
      </dgm:prSet>
      <dgm:spPr/>
    </dgm:pt>
    <dgm:pt modelId="{C4FEEBFB-DB6B-5242-8C77-C91926AEE007}" type="pres">
      <dgm:prSet presAssocID="{B1AA6AF1-F4E7-304B-B86F-634043C83688}" presName="node" presStyleLbl="node1" presStyleIdx="0" presStyleCnt="3" custScaleX="148395" custScaleY="148395" custRadScaleRad="253469" custRadScaleInc="-120916">
        <dgm:presLayoutVars>
          <dgm:bulletEnabled val="1"/>
        </dgm:presLayoutVars>
      </dgm:prSet>
      <dgm:spPr/>
    </dgm:pt>
    <dgm:pt modelId="{BB8E2A9B-A1AE-6542-BC5B-9D4A0777EBA7}" type="pres">
      <dgm:prSet presAssocID="{475E1788-9A20-784E-B01E-0FA8AD1D4990}" presName="sibTrans" presStyleLbl="sibTrans2D1" presStyleIdx="0" presStyleCnt="3"/>
      <dgm:spPr/>
    </dgm:pt>
    <dgm:pt modelId="{1DEC19E4-8EC5-904F-B87F-2903390D39E2}" type="pres">
      <dgm:prSet presAssocID="{475E1788-9A20-784E-B01E-0FA8AD1D4990}" presName="connectorText" presStyleLbl="sibTrans2D1" presStyleIdx="0" presStyleCnt="3"/>
      <dgm:spPr/>
    </dgm:pt>
    <dgm:pt modelId="{3CAED5EC-7C13-CF40-BEDB-F3B9E7493CCC}" type="pres">
      <dgm:prSet presAssocID="{EC2EAFE6-6D70-9D4A-86FE-89BD211761BF}" presName="node" presStyleLbl="node1" presStyleIdx="1" presStyleCnt="3" custScaleX="148482" custScaleY="148482" custRadScaleRad="78766" custRadScaleInc="-225331">
        <dgm:presLayoutVars>
          <dgm:bulletEnabled val="1"/>
        </dgm:presLayoutVars>
      </dgm:prSet>
      <dgm:spPr/>
    </dgm:pt>
    <dgm:pt modelId="{B0A053F8-0E1E-2741-BAD5-F9BF4A40E74B}" type="pres">
      <dgm:prSet presAssocID="{0A5D5491-87E3-7B47-946C-C73B01168DBF}" presName="sibTrans" presStyleLbl="sibTrans2D1" presStyleIdx="1" presStyleCnt="3"/>
      <dgm:spPr/>
    </dgm:pt>
    <dgm:pt modelId="{2B0CAE2C-8B81-3947-8E33-8516F0DF1994}" type="pres">
      <dgm:prSet presAssocID="{0A5D5491-87E3-7B47-946C-C73B01168DBF}" presName="connectorText" presStyleLbl="sibTrans2D1" presStyleIdx="1" presStyleCnt="3"/>
      <dgm:spPr/>
    </dgm:pt>
    <dgm:pt modelId="{EAAE6907-92BF-9944-92C0-D656CF67AFF5}" type="pres">
      <dgm:prSet presAssocID="{D9BBCEB3-BC5A-2C41-9539-0C73C0D1CC92}" presName="node" presStyleLbl="node1" presStyleIdx="2" presStyleCnt="3" custScaleX="148482" custScaleY="148482" custRadScaleRad="212645" custRadScaleInc="-283029">
        <dgm:presLayoutVars>
          <dgm:bulletEnabled val="1"/>
        </dgm:presLayoutVars>
      </dgm:prSet>
      <dgm:spPr/>
    </dgm:pt>
    <dgm:pt modelId="{97CE9DDC-F8EC-3D4B-B4A0-7808C7368199}" type="pres">
      <dgm:prSet presAssocID="{D47D3598-ACF6-9443-AAEA-7EA16A634313}" presName="sibTrans" presStyleLbl="sibTrans2D1" presStyleIdx="2" presStyleCnt="3" custAng="21569508" custScaleX="270120" custScaleY="44702" custLinFactY="118293" custLinFactNeighborX="-17231" custLinFactNeighborY="200000"/>
      <dgm:spPr/>
    </dgm:pt>
    <dgm:pt modelId="{F3D96519-77EE-BB4F-BB46-37C08F084EAE}" type="pres">
      <dgm:prSet presAssocID="{D47D3598-ACF6-9443-AAEA-7EA16A634313}" presName="connectorText" presStyleLbl="sibTrans2D1" presStyleIdx="2" presStyleCnt="3"/>
      <dgm:spPr/>
    </dgm:pt>
  </dgm:ptLst>
  <dgm:cxnLst>
    <dgm:cxn modelId="{35C18F25-F9EE-BA4E-8F61-007C9AE35FE7}" type="presOf" srcId="{475E1788-9A20-784E-B01E-0FA8AD1D4990}" destId="{1DEC19E4-8EC5-904F-B87F-2903390D39E2}" srcOrd="1" destOrd="0" presId="urn:microsoft.com/office/officeart/2005/8/layout/cycle2"/>
    <dgm:cxn modelId="{A69C3248-45D2-344C-B8D4-81B1AC11CE98}" srcId="{5561B29F-7B95-B34D-BF59-D820517C986D}" destId="{B1AA6AF1-F4E7-304B-B86F-634043C83688}" srcOrd="0" destOrd="0" parTransId="{87408097-2BAF-E249-A82C-3F463F1DC6E3}" sibTransId="{475E1788-9A20-784E-B01E-0FA8AD1D4990}"/>
    <dgm:cxn modelId="{4957C24B-9DBB-3A47-8F02-8C02B689DCAA}" type="presOf" srcId="{5561B29F-7B95-B34D-BF59-D820517C986D}" destId="{695FA9FD-851F-CF42-8DDA-4E3A97003707}" srcOrd="0" destOrd="0" presId="urn:microsoft.com/office/officeart/2005/8/layout/cycle2"/>
    <dgm:cxn modelId="{B63A87A4-6F1D-A84E-B4FE-192BECB39125}" type="presOf" srcId="{EC2EAFE6-6D70-9D4A-86FE-89BD211761BF}" destId="{3CAED5EC-7C13-CF40-BEDB-F3B9E7493CCC}" srcOrd="0" destOrd="0" presId="urn:microsoft.com/office/officeart/2005/8/layout/cycle2"/>
    <dgm:cxn modelId="{074AF4BB-66FD-D242-A78F-B53B0B321DBB}" srcId="{5561B29F-7B95-B34D-BF59-D820517C986D}" destId="{D9BBCEB3-BC5A-2C41-9539-0C73C0D1CC92}" srcOrd="2" destOrd="0" parTransId="{EEC39B64-8C46-7742-8F74-083F4C79A9FA}" sibTransId="{D47D3598-ACF6-9443-AAEA-7EA16A634313}"/>
    <dgm:cxn modelId="{587D1BBD-4D3E-2F4A-B2F8-1A931F19C078}" type="presOf" srcId="{475E1788-9A20-784E-B01E-0FA8AD1D4990}" destId="{BB8E2A9B-A1AE-6542-BC5B-9D4A0777EBA7}" srcOrd="0" destOrd="0" presId="urn:microsoft.com/office/officeart/2005/8/layout/cycle2"/>
    <dgm:cxn modelId="{9EB1F6C2-2E0B-2C4A-BABF-82A24ED7C439}" type="presOf" srcId="{B1AA6AF1-F4E7-304B-B86F-634043C83688}" destId="{C4FEEBFB-DB6B-5242-8C77-C91926AEE007}" srcOrd="0" destOrd="0" presId="urn:microsoft.com/office/officeart/2005/8/layout/cycle2"/>
    <dgm:cxn modelId="{C5CB32D1-EDC6-1E4F-862D-02E857ADACB2}" type="presOf" srcId="{0A5D5491-87E3-7B47-946C-C73B01168DBF}" destId="{B0A053F8-0E1E-2741-BAD5-F9BF4A40E74B}" srcOrd="0" destOrd="0" presId="urn:microsoft.com/office/officeart/2005/8/layout/cycle2"/>
    <dgm:cxn modelId="{FB1561D4-CB87-BC4B-8B6A-BF2F1AA33512}" type="presOf" srcId="{D9BBCEB3-BC5A-2C41-9539-0C73C0D1CC92}" destId="{EAAE6907-92BF-9944-92C0-D656CF67AFF5}" srcOrd="0" destOrd="0" presId="urn:microsoft.com/office/officeart/2005/8/layout/cycle2"/>
    <dgm:cxn modelId="{0BE697D6-72F7-2746-A06D-E939AF174B11}" type="presOf" srcId="{0A5D5491-87E3-7B47-946C-C73B01168DBF}" destId="{2B0CAE2C-8B81-3947-8E33-8516F0DF1994}" srcOrd="1" destOrd="0" presId="urn:microsoft.com/office/officeart/2005/8/layout/cycle2"/>
    <dgm:cxn modelId="{9E83B4E2-33AB-5545-8AF1-2D1267D7D6A6}" type="presOf" srcId="{D47D3598-ACF6-9443-AAEA-7EA16A634313}" destId="{F3D96519-77EE-BB4F-BB46-37C08F084EAE}" srcOrd="1" destOrd="0" presId="urn:microsoft.com/office/officeart/2005/8/layout/cycle2"/>
    <dgm:cxn modelId="{43344FF3-30CD-AC4D-B475-4B22E5FEAD9F}" srcId="{5561B29F-7B95-B34D-BF59-D820517C986D}" destId="{EC2EAFE6-6D70-9D4A-86FE-89BD211761BF}" srcOrd="1" destOrd="0" parTransId="{41F5401F-2032-7C49-85DF-C2AD37CF0268}" sibTransId="{0A5D5491-87E3-7B47-946C-C73B01168DBF}"/>
    <dgm:cxn modelId="{04604DF8-5BF1-3B4B-B77E-D269FAA18CF1}" type="presOf" srcId="{D47D3598-ACF6-9443-AAEA-7EA16A634313}" destId="{97CE9DDC-F8EC-3D4B-B4A0-7808C7368199}" srcOrd="0" destOrd="0" presId="urn:microsoft.com/office/officeart/2005/8/layout/cycle2"/>
    <dgm:cxn modelId="{8F41D685-2C58-E44D-A87E-8D4E09D8FAF4}" type="presParOf" srcId="{695FA9FD-851F-CF42-8DDA-4E3A97003707}" destId="{C4FEEBFB-DB6B-5242-8C77-C91926AEE007}" srcOrd="0" destOrd="0" presId="urn:microsoft.com/office/officeart/2005/8/layout/cycle2"/>
    <dgm:cxn modelId="{10E5AF13-FC6C-5B4C-A569-55D9BD299C3D}" type="presParOf" srcId="{695FA9FD-851F-CF42-8DDA-4E3A97003707}" destId="{BB8E2A9B-A1AE-6542-BC5B-9D4A0777EBA7}" srcOrd="1" destOrd="0" presId="urn:microsoft.com/office/officeart/2005/8/layout/cycle2"/>
    <dgm:cxn modelId="{9C1CFBC4-EA42-6C4C-8222-F538CC0FA75E}" type="presParOf" srcId="{BB8E2A9B-A1AE-6542-BC5B-9D4A0777EBA7}" destId="{1DEC19E4-8EC5-904F-B87F-2903390D39E2}" srcOrd="0" destOrd="0" presId="urn:microsoft.com/office/officeart/2005/8/layout/cycle2"/>
    <dgm:cxn modelId="{F2E210FC-41C8-4C4C-BE48-036313454161}" type="presParOf" srcId="{695FA9FD-851F-CF42-8DDA-4E3A97003707}" destId="{3CAED5EC-7C13-CF40-BEDB-F3B9E7493CCC}" srcOrd="2" destOrd="0" presId="urn:microsoft.com/office/officeart/2005/8/layout/cycle2"/>
    <dgm:cxn modelId="{289D60C5-8A7B-2A42-ADDE-85887916801E}" type="presParOf" srcId="{695FA9FD-851F-CF42-8DDA-4E3A97003707}" destId="{B0A053F8-0E1E-2741-BAD5-F9BF4A40E74B}" srcOrd="3" destOrd="0" presId="urn:microsoft.com/office/officeart/2005/8/layout/cycle2"/>
    <dgm:cxn modelId="{D4247D6F-CB99-6C48-ABB8-4215C50D7084}" type="presParOf" srcId="{B0A053F8-0E1E-2741-BAD5-F9BF4A40E74B}" destId="{2B0CAE2C-8B81-3947-8E33-8516F0DF1994}" srcOrd="0" destOrd="0" presId="urn:microsoft.com/office/officeart/2005/8/layout/cycle2"/>
    <dgm:cxn modelId="{27151103-8DF8-0042-A437-15CEC77EC131}" type="presParOf" srcId="{695FA9FD-851F-CF42-8DDA-4E3A97003707}" destId="{EAAE6907-92BF-9944-92C0-D656CF67AFF5}" srcOrd="4" destOrd="0" presId="urn:microsoft.com/office/officeart/2005/8/layout/cycle2"/>
    <dgm:cxn modelId="{1B234489-B349-8647-ACF3-AC478A616676}" type="presParOf" srcId="{695FA9FD-851F-CF42-8DDA-4E3A97003707}" destId="{97CE9DDC-F8EC-3D4B-B4A0-7808C7368199}" srcOrd="5" destOrd="0" presId="urn:microsoft.com/office/officeart/2005/8/layout/cycle2"/>
    <dgm:cxn modelId="{F79569A9-C31A-E546-914D-D435E2A57B66}" type="presParOf" srcId="{97CE9DDC-F8EC-3D4B-B4A0-7808C7368199}" destId="{F3D96519-77EE-BB4F-BB46-37C08F084EA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0000"/>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50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50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50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50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50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792" y="1937822"/>
          <a:ext cx="1795591" cy="10773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World</a:t>
          </a:r>
        </a:p>
      </dsp:txBody>
      <dsp:txXfrm>
        <a:off x="37347" y="1969377"/>
        <a:ext cx="1732481" cy="1014244"/>
      </dsp:txXfrm>
    </dsp:sp>
    <dsp:sp modelId="{640CB942-B6B0-284F-94EE-DAA36E8740EB}">
      <dsp:nvSpPr>
        <dsp:cNvPr id="0" name=""/>
        <dsp:cNvSpPr/>
      </dsp:nvSpPr>
      <dsp:spPr>
        <a:xfrm>
          <a:off x="1980942" y="2253846"/>
          <a:ext cx="380665" cy="4453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80942" y="2342907"/>
        <a:ext cx="266466" cy="267184"/>
      </dsp:txXfrm>
    </dsp:sp>
    <dsp:sp modelId="{25DE5F47-6F09-D644-B951-7ECCCE199BBD}">
      <dsp:nvSpPr>
        <dsp:cNvPr id="0" name=""/>
        <dsp:cNvSpPr/>
      </dsp:nvSpPr>
      <dsp:spPr>
        <a:xfrm>
          <a:off x="2519620" y="1937822"/>
          <a:ext cx="1795591" cy="10773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a:t>
          </a:r>
        </a:p>
      </dsp:txBody>
      <dsp:txXfrm>
        <a:off x="2551175" y="1969377"/>
        <a:ext cx="1732481" cy="1014244"/>
      </dsp:txXfrm>
    </dsp:sp>
    <dsp:sp modelId="{A81B3B9C-94DD-7049-8278-CBDCBD9310BC}">
      <dsp:nvSpPr>
        <dsp:cNvPr id="0" name=""/>
        <dsp:cNvSpPr/>
      </dsp:nvSpPr>
      <dsp:spPr>
        <a:xfrm>
          <a:off x="4494770" y="2253846"/>
          <a:ext cx="380665" cy="4453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494770" y="2342907"/>
        <a:ext cx="266466" cy="267184"/>
      </dsp:txXfrm>
    </dsp:sp>
    <dsp:sp modelId="{01EF44C5-252B-0A4C-A30C-84CCF917CBC0}">
      <dsp:nvSpPr>
        <dsp:cNvPr id="0" name=""/>
        <dsp:cNvSpPr/>
      </dsp:nvSpPr>
      <dsp:spPr>
        <a:xfrm>
          <a:off x="5033447" y="1937822"/>
          <a:ext cx="1795591" cy="10773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AI Pipeline</a:t>
          </a:r>
        </a:p>
      </dsp:txBody>
      <dsp:txXfrm>
        <a:off x="5065002" y="1969377"/>
        <a:ext cx="1732481" cy="1014244"/>
      </dsp:txXfrm>
    </dsp:sp>
    <dsp:sp modelId="{E1EB2EAF-2685-2145-B9F3-CD0B1D45E34B}">
      <dsp:nvSpPr>
        <dsp:cNvPr id="0" name=""/>
        <dsp:cNvSpPr/>
      </dsp:nvSpPr>
      <dsp:spPr>
        <a:xfrm>
          <a:off x="7008598" y="2253846"/>
          <a:ext cx="380665" cy="4453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08598" y="2342907"/>
        <a:ext cx="266466" cy="267184"/>
      </dsp:txXfrm>
    </dsp:sp>
    <dsp:sp modelId="{6D4D51E8-C9B9-9A4E-8104-8412D5416B4E}">
      <dsp:nvSpPr>
        <dsp:cNvPr id="0" name=""/>
        <dsp:cNvSpPr/>
      </dsp:nvSpPr>
      <dsp:spPr>
        <a:xfrm>
          <a:off x="7547275" y="1937822"/>
          <a:ext cx="1795591" cy="10773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Actions</a:t>
          </a:r>
        </a:p>
      </dsp:txBody>
      <dsp:txXfrm>
        <a:off x="7578830" y="1969377"/>
        <a:ext cx="1732481" cy="1014244"/>
      </dsp:txXfrm>
    </dsp:sp>
    <dsp:sp modelId="{DDA29801-4FFE-E148-B2C2-F3ED5401E54F}">
      <dsp:nvSpPr>
        <dsp:cNvPr id="0" name=""/>
        <dsp:cNvSpPr/>
      </dsp:nvSpPr>
      <dsp:spPr>
        <a:xfrm>
          <a:off x="9522426" y="2253846"/>
          <a:ext cx="380665" cy="4453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22426" y="2342907"/>
        <a:ext cx="266466" cy="267184"/>
      </dsp:txXfrm>
    </dsp:sp>
    <dsp:sp modelId="{3D4D8B31-373B-B045-80B9-309C115BBC99}">
      <dsp:nvSpPr>
        <dsp:cNvPr id="0" name=""/>
        <dsp:cNvSpPr/>
      </dsp:nvSpPr>
      <dsp:spPr>
        <a:xfrm>
          <a:off x="10061103" y="1937822"/>
          <a:ext cx="1795591" cy="10773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Disparity in Outcomes</a:t>
          </a:r>
        </a:p>
      </dsp:txBody>
      <dsp:txXfrm>
        <a:off x="10092658" y="1969377"/>
        <a:ext cx="1732481" cy="10142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EEBFB-DB6B-5242-8C77-C91926AEE007}">
      <dsp:nvSpPr>
        <dsp:cNvPr id="0" name=""/>
        <dsp:cNvSpPr/>
      </dsp:nvSpPr>
      <dsp:spPr>
        <a:xfrm>
          <a:off x="2110850" y="-72209"/>
          <a:ext cx="3192437" cy="31924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What </a:t>
          </a:r>
          <a:r>
            <a:rPr lang="en-US" sz="2000" kern="1200" dirty="0">
              <a:solidFill>
                <a:srgbClr val="FFFF00"/>
              </a:solidFill>
            </a:rPr>
            <a:t>values</a:t>
          </a:r>
          <a:r>
            <a:rPr lang="en-US" sz="2000" kern="1200" dirty="0"/>
            <a:t> should the AI system be </a:t>
          </a:r>
          <a:r>
            <a:rPr lang="en-US" sz="2000" kern="1200" dirty="0">
              <a:solidFill>
                <a:srgbClr val="FFFF00"/>
              </a:solidFill>
            </a:rPr>
            <a:t>designed to achieve</a:t>
          </a:r>
          <a:r>
            <a:rPr lang="en-US" sz="2000" kern="1200" dirty="0"/>
            <a:t>?</a:t>
          </a:r>
        </a:p>
      </dsp:txBody>
      <dsp:txXfrm>
        <a:off x="2578372" y="395313"/>
        <a:ext cx="2257393" cy="2257393"/>
      </dsp:txXfrm>
    </dsp:sp>
    <dsp:sp modelId="{BB8E2A9B-A1AE-6542-BC5B-9D4A0777EBA7}">
      <dsp:nvSpPr>
        <dsp:cNvPr id="0" name=""/>
        <dsp:cNvSpPr/>
      </dsp:nvSpPr>
      <dsp:spPr>
        <a:xfrm rot="60916">
          <a:off x="5508610" y="1197291"/>
          <a:ext cx="495415" cy="726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08622" y="1341187"/>
        <a:ext cx="346791" cy="435641"/>
      </dsp:txXfrm>
    </dsp:sp>
    <dsp:sp modelId="{3CAED5EC-7C13-CF40-BEDB-F3B9E7493CCC}">
      <dsp:nvSpPr>
        <dsp:cNvPr id="0" name=""/>
        <dsp:cNvSpPr/>
      </dsp:nvSpPr>
      <dsp:spPr>
        <a:xfrm>
          <a:off x="6237385" y="0"/>
          <a:ext cx="3194309" cy="319430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build</a:t>
          </a:r>
          <a:r>
            <a:rPr lang="en-US" sz="2000" kern="1200" dirty="0"/>
            <a:t> it to </a:t>
          </a:r>
          <a:r>
            <a:rPr lang="en-US" sz="2000" kern="1200" dirty="0">
              <a:solidFill>
                <a:srgbClr val="FFFF00"/>
              </a:solidFill>
            </a:rPr>
            <a:t>achieve those values</a:t>
          </a:r>
          <a:r>
            <a:rPr lang="en-US" sz="2000" kern="1200" dirty="0"/>
            <a:t>?</a:t>
          </a:r>
        </a:p>
      </dsp:txBody>
      <dsp:txXfrm>
        <a:off x="6705181" y="467796"/>
        <a:ext cx="2258717" cy="2258717"/>
      </dsp:txXfrm>
    </dsp:sp>
    <dsp:sp modelId="{B0A053F8-0E1E-2741-BAD5-F9BF4A40E74B}">
      <dsp:nvSpPr>
        <dsp:cNvPr id="0" name=""/>
        <dsp:cNvSpPr/>
      </dsp:nvSpPr>
      <dsp:spPr>
        <a:xfrm>
          <a:off x="9635133" y="1234120"/>
          <a:ext cx="490101" cy="726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635133" y="1379333"/>
        <a:ext cx="343071" cy="435641"/>
      </dsp:txXfrm>
    </dsp:sp>
    <dsp:sp modelId="{EAAE6907-92BF-9944-92C0-D656CF67AFF5}">
      <dsp:nvSpPr>
        <dsp:cNvPr id="0" name=""/>
        <dsp:cNvSpPr/>
      </dsp:nvSpPr>
      <dsp:spPr>
        <a:xfrm>
          <a:off x="10356413" y="0"/>
          <a:ext cx="3194309" cy="31943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validate and monitor </a:t>
          </a:r>
          <a:r>
            <a:rPr lang="en-US" sz="2000" kern="1200" dirty="0"/>
            <a:t>that it </a:t>
          </a:r>
          <a:r>
            <a:rPr lang="en-US" sz="2000" kern="1200" dirty="0">
              <a:solidFill>
                <a:srgbClr val="FFFF00"/>
              </a:solidFill>
            </a:rPr>
            <a:t>continues to achieve </a:t>
          </a:r>
          <a:r>
            <a:rPr lang="en-US" sz="2000" kern="1200" dirty="0"/>
            <a:t>those values?</a:t>
          </a:r>
        </a:p>
      </dsp:txBody>
      <dsp:txXfrm>
        <a:off x="10824209" y="467796"/>
        <a:ext cx="2258717" cy="2258717"/>
      </dsp:txXfrm>
    </dsp:sp>
    <dsp:sp modelId="{97CE9DDC-F8EC-3D4B-B4A0-7808C7368199}">
      <dsp:nvSpPr>
        <dsp:cNvPr id="0" name=""/>
        <dsp:cNvSpPr/>
      </dsp:nvSpPr>
      <dsp:spPr>
        <a:xfrm rot="10800000">
          <a:off x="3826795" y="3709988"/>
          <a:ext cx="7234701" cy="32456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924165" y="3774901"/>
        <a:ext cx="7137331" cy="194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00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268709f7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268709f7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19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lgn="ctr"/>
            <a:r>
              <a:rPr lang="en-US" sz="1200" dirty="0"/>
              <a:t>AI/ML systems are heavily dependent on humans to determine a wide range of aspects of their design, development, and use</a:t>
            </a:r>
            <a:endParaRPr lang="en-US" sz="1200" dirty="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CBC395-CF3C-A24F-8682-006CE1DBC2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13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78387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16</a:t>
            </a:fld>
            <a:endParaRPr lang="en-US"/>
          </a:p>
        </p:txBody>
      </p:sp>
    </p:spTree>
    <p:extLst>
      <p:ext uri="{BB962C8B-B14F-4D97-AF65-F5344CB8AC3E}">
        <p14:creationId xmlns:p14="http://schemas.microsoft.com/office/powerpoint/2010/main" val="288496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0c8fd4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5b0c8fd4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86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6503b3cf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6503b3cf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Unmet needs might include homelessness, unemployment, substance abuse/addiction, mental health issues, etc.</a:t>
            </a:r>
            <a:endParaRPr/>
          </a:p>
          <a:p>
            <a:pPr marL="0" lvl="0" indent="0" algn="l" rtl="0">
              <a:spcBef>
                <a:spcPts val="0"/>
              </a:spcBef>
              <a:spcAft>
                <a:spcPts val="0"/>
              </a:spcAft>
              <a:buNone/>
            </a:pPr>
            <a:r>
              <a:rPr lang="en"/>
              <a:t>Not suggesting these are only factors in crime/arrests, but believe they are important contributors</a:t>
            </a:r>
            <a:endParaRPr/>
          </a:p>
        </p:txBody>
      </p:sp>
    </p:spTree>
    <p:extLst>
      <p:ext uri="{BB962C8B-B14F-4D97-AF65-F5344CB8AC3E}">
        <p14:creationId xmlns:p14="http://schemas.microsoft.com/office/powerpoint/2010/main" val="26398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04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f7128003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f712800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3.xml"/><Relationship Id="rId4" Type="http://schemas.openxmlformats.org/officeDocument/2006/relationships/image" Target="../media/image4.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2726207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156541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52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86148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2905612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02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210622665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hyperlink" Target="http://datasciencepublicpolicy.org/aequitas" TargetMode="External"/><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dssg/triage" TargetMode="External"/><Relationship Id="rId7" Type="http://schemas.openxmlformats.org/officeDocument/2006/relationships/hyperlink" Target="http://www.dssgfellowship.or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19.xml"/><Relationship Id="rId6" Type="http://schemas.openxmlformats.org/officeDocument/2006/relationships/hyperlink" Target="https://dssg.github.io/fairness_tutorial/" TargetMode="External"/><Relationship Id="rId5" Type="http://schemas.openxmlformats.org/officeDocument/2006/relationships/hyperlink" Target="http://www.github.com/dssg" TargetMode="External"/><Relationship Id="rId4" Type="http://schemas.openxmlformats.org/officeDocument/2006/relationships/hyperlink" Target="https://github.com/dssg/aequita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EBE3DE-0F42-EF92-E711-379F82B55B9D}"/>
              </a:ext>
            </a:extLst>
          </p:cNvPr>
          <p:cNvGraphicFramePr>
            <a:graphicFrameLocks noGrp="1" noChangeAspect="1"/>
          </p:cNvGraphicFramePr>
          <p:nvPr>
            <p:ph idx="1"/>
          </p:nvPr>
        </p:nvGraphicFramePr>
        <p:xfrm>
          <a:off x="-1965275" y="1905000"/>
          <a:ext cx="16439867"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5E11E8B-5CFD-21F1-181B-35846E4C0E0A}"/>
              </a:ext>
            </a:extLst>
          </p:cNvPr>
          <p:cNvSpPr>
            <a:spLocks noGrp="1"/>
          </p:cNvSpPr>
          <p:nvPr>
            <p:ph type="title"/>
          </p:nvPr>
        </p:nvSpPr>
        <p:spPr/>
        <p:txBody>
          <a:bodyPr/>
          <a:lstStyle/>
          <a:p>
            <a:r>
              <a:rPr lang="en-US" sz="4267" dirty="0"/>
              <a:t>(Re)thinking how we design AI systems</a:t>
            </a:r>
          </a:p>
        </p:txBody>
      </p:sp>
      <p:sp>
        <p:nvSpPr>
          <p:cNvPr id="2" name="U-Turn Arrow 1">
            <a:extLst>
              <a:ext uri="{FF2B5EF4-FFF2-40B4-BE49-F238E27FC236}">
                <a16:creationId xmlns:a16="http://schemas.microsoft.com/office/drawing/2014/main" id="{F8586DA8-3AA7-D934-77AD-A38796D02544}"/>
              </a:ext>
            </a:extLst>
          </p:cNvPr>
          <p:cNvSpPr/>
          <p:nvPr/>
        </p:nvSpPr>
        <p:spPr>
          <a:xfrm rot="10800000">
            <a:off x="1856764" y="5503178"/>
            <a:ext cx="7661945" cy="581637"/>
          </a:xfrm>
          <a:prstGeom prst="uturn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sp>
        <p:nvSpPr>
          <p:cNvPr id="4" name="Up Arrow 3">
            <a:extLst>
              <a:ext uri="{FF2B5EF4-FFF2-40B4-BE49-F238E27FC236}">
                <a16:creationId xmlns:a16="http://schemas.microsoft.com/office/drawing/2014/main" id="{47CC69DB-CCC3-22B8-4599-7FE28B570B59}"/>
              </a:ext>
            </a:extLst>
          </p:cNvPr>
          <p:cNvSpPr/>
          <p:nvPr/>
        </p:nvSpPr>
        <p:spPr>
          <a:xfrm>
            <a:off x="5687735" y="5514363"/>
            <a:ext cx="218115" cy="402672"/>
          </a:xfrm>
          <a:prstGeom prst="up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extLst>
      <p:ext uri="{BB962C8B-B14F-4D97-AF65-F5344CB8AC3E}">
        <p14:creationId xmlns:p14="http://schemas.microsoft.com/office/powerpoint/2010/main" val="109242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2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4097012199"/>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7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41833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1430353373"/>
              </p:ext>
            </p:extLst>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7714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Do we allocate equal resources to every group?</a:t>
            </a:r>
          </a:p>
          <a:p>
            <a:r>
              <a:rPr lang="en-US" sz="3200" dirty="0"/>
              <a:t>Do we allocate resources proportional to need? </a:t>
            </a:r>
          </a:p>
          <a:p>
            <a:r>
              <a:rPr lang="en-US" sz="3200" dirty="0"/>
              <a:t>Do we make sure we don’t miss people with of a certain group disproportionately?</a:t>
            </a:r>
          </a:p>
          <a:p>
            <a:r>
              <a:rPr lang="en-US" sz="3200" dirty="0"/>
              <a:t>Do we make sure we don’t have disproportionate false positives from a particular group?</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design for?</a:t>
            </a:r>
          </a:p>
        </p:txBody>
      </p:sp>
    </p:spTree>
    <p:extLst>
      <p:ext uri="{BB962C8B-B14F-4D97-AF65-F5344CB8AC3E}">
        <p14:creationId xmlns:p14="http://schemas.microsoft.com/office/powerpoint/2010/main" val="152915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 – Preprocessing</a:t>
            </a:r>
          </a:p>
          <a:p>
            <a:pPr marL="76200" indent="0">
              <a:buNone/>
            </a:pPr>
            <a:endParaRPr lang="en-US" dirty="0"/>
          </a:p>
          <a:p>
            <a:pPr marL="76200" indent="0">
              <a:buNone/>
            </a:pPr>
            <a:r>
              <a:rPr lang="en-US" b="1" dirty="0"/>
              <a:t>Coming up the following week:</a:t>
            </a:r>
          </a:p>
          <a:p>
            <a:r>
              <a:rPr lang="en-US" dirty="0"/>
              <a:t>Module 3 Presentation Recordings (no class meetings)</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3" name="Picture 2">
            <a:extLst>
              <a:ext uri="{FF2B5EF4-FFF2-40B4-BE49-F238E27FC236}">
                <a16:creationId xmlns:a16="http://schemas.microsoft.com/office/drawing/2014/main" id="{79C1F695-5969-6448-B838-B87ECE6C2C80}"/>
              </a:ext>
            </a:extLst>
          </p:cNvPr>
          <p:cNvPicPr>
            <a:picLocks noChangeAspect="1"/>
          </p:cNvPicPr>
          <p:nvPr/>
        </p:nvPicPr>
        <p:blipFill>
          <a:blip r:embed="rId3"/>
          <a:stretch>
            <a:fillRect/>
          </a:stretch>
        </p:blipFill>
        <p:spPr>
          <a:xfrm>
            <a:off x="-1" y="0"/>
            <a:ext cx="12191999" cy="6408235"/>
          </a:xfrm>
          <a:prstGeom prst="rect">
            <a:avLst/>
          </a:prstGeom>
        </p:spPr>
      </p:pic>
      <p:pic>
        <p:nvPicPr>
          <p:cNvPr id="2" name="Picture 1">
            <a:extLst>
              <a:ext uri="{FF2B5EF4-FFF2-40B4-BE49-F238E27FC236}">
                <a16:creationId xmlns:a16="http://schemas.microsoft.com/office/drawing/2014/main" id="{64541110-E6E8-B44D-7D8E-5800E5E1FB03}"/>
              </a:ext>
            </a:extLst>
          </p:cNvPr>
          <p:cNvPicPr>
            <a:picLocks noChangeAspect="1"/>
          </p:cNvPicPr>
          <p:nvPr/>
        </p:nvPicPr>
        <p:blipFill>
          <a:blip r:embed="rId4"/>
          <a:stretch>
            <a:fillRect/>
          </a:stretch>
        </p:blipFill>
        <p:spPr>
          <a:xfrm>
            <a:off x="521881" y="21963"/>
            <a:ext cx="11148232" cy="6386272"/>
          </a:xfrm>
          <a:prstGeom prst="rect">
            <a:avLst/>
          </a:prstGeom>
        </p:spPr>
      </p:pic>
    </p:spTree>
    <p:extLst>
      <p:ext uri="{BB962C8B-B14F-4D97-AF65-F5344CB8AC3E}">
        <p14:creationId xmlns:p14="http://schemas.microsoft.com/office/powerpoint/2010/main" val="158460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0834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4653-EAD6-3B46-AAA3-98525CBBCF46}"/>
              </a:ext>
            </a:extLst>
          </p:cNvPr>
          <p:cNvSpPr>
            <a:spLocks noGrp="1"/>
          </p:cNvSpPr>
          <p:nvPr>
            <p:ph type="title"/>
          </p:nvPr>
        </p:nvSpPr>
        <p:spPr/>
        <p:txBody>
          <a:bodyPr/>
          <a:lstStyle/>
          <a:p>
            <a:endParaRPr lang="en-US"/>
          </a:p>
        </p:txBody>
      </p:sp>
      <p:pic>
        <p:nvPicPr>
          <p:cNvPr id="1026" name="Picture 2" descr="https://lh6.googleusercontent.com/pkNnU28wfLkoNUWnKRu25Y346Dsame_Jjorg2jyA8r5QBw_hck34YExzFNkQxG6Q4OX0YLszs5yE42tJNgEsfr-4vTAn8ER54v875sMskyrI-W8ixufzfRemPjcDfob5uB_Am2HGyEE">
            <a:extLst>
              <a:ext uri="{FF2B5EF4-FFF2-40B4-BE49-F238E27FC236}">
                <a16:creationId xmlns:a16="http://schemas.microsoft.com/office/drawing/2014/main" id="{F6EC353E-DCA9-DE46-8E40-1A049E68DCC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344" y="-43542"/>
            <a:ext cx="10083800" cy="6452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33DC2C-81E6-8F45-B629-FCC304CB907C}"/>
              </a:ext>
            </a:extLst>
          </p:cNvPr>
          <p:cNvSpPr txBox="1"/>
          <p:nvPr/>
        </p:nvSpPr>
        <p:spPr>
          <a:xfrm>
            <a:off x="2850244" y="0"/>
            <a:ext cx="6096000" cy="7487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609585" fontAlgn="base">
              <a:spcBef>
                <a:spcPct val="0"/>
              </a:spcBef>
              <a:spcAft>
                <a:spcPct val="0"/>
              </a:spcAft>
            </a:pPr>
            <a:r>
              <a:rPr lang="en-US" sz="2133" dirty="0">
                <a:solidFill>
                  <a:prstClr val="black"/>
                </a:solidFill>
                <a:latin typeface="Calibri"/>
              </a:rPr>
              <a:t>Aequitas: Bias Audit Tool</a:t>
            </a:r>
          </a:p>
          <a:p>
            <a:pPr algn="ctr" defTabSz="609585" fontAlgn="base">
              <a:spcBef>
                <a:spcPct val="0"/>
              </a:spcBef>
              <a:spcAft>
                <a:spcPct val="0"/>
              </a:spcAft>
            </a:pPr>
            <a:r>
              <a:rPr lang="en-US" sz="2133" dirty="0">
                <a:solidFill>
                  <a:prstClr val="black"/>
                </a:solidFill>
                <a:latin typeface="Calibri"/>
                <a:hlinkClick r:id="rId3"/>
              </a:rPr>
              <a:t>http://datasciencepublicpolicy.org/aequitas</a:t>
            </a:r>
            <a:endParaRPr lang="en-US" sz="2133" dirty="0">
              <a:solidFill>
                <a:prstClr val="black"/>
              </a:solidFill>
              <a:latin typeface="Calibri"/>
            </a:endParaRPr>
          </a:p>
        </p:txBody>
      </p:sp>
      <p:pic>
        <p:nvPicPr>
          <p:cNvPr id="6" name="Picture 5">
            <a:extLst>
              <a:ext uri="{FF2B5EF4-FFF2-40B4-BE49-F238E27FC236}">
                <a16:creationId xmlns:a16="http://schemas.microsoft.com/office/drawing/2014/main" id="{721E10DF-78FD-1D3B-EBB2-1DB5313A5950}"/>
              </a:ext>
            </a:extLst>
          </p:cNvPr>
          <p:cNvPicPr>
            <a:picLocks noChangeAspect="1"/>
          </p:cNvPicPr>
          <p:nvPr/>
        </p:nvPicPr>
        <p:blipFill>
          <a:blip r:embed="rId4"/>
          <a:stretch>
            <a:fillRect/>
          </a:stretch>
        </p:blipFill>
        <p:spPr>
          <a:xfrm>
            <a:off x="0" y="0"/>
            <a:ext cx="12192000" cy="6476355"/>
          </a:xfrm>
          <a:prstGeom prst="rect">
            <a:avLst/>
          </a:prstGeom>
        </p:spPr>
      </p:pic>
    </p:spTree>
    <p:extLst>
      <p:ext uri="{BB962C8B-B14F-4D97-AF65-F5344CB8AC3E}">
        <p14:creationId xmlns:p14="http://schemas.microsoft.com/office/powerpoint/2010/main" val="3697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582018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1"/>
          </p:nvPr>
        </p:nvGraphicFramePr>
        <p:xfrm>
          <a:off x="87871" y="1069676"/>
          <a:ext cx="1186248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p:txBody>
          <a:bodyPr/>
          <a:lstStyle/>
          <a:p>
            <a:pPr>
              <a:lnSpc>
                <a:spcPct val="90000"/>
              </a:lnSpc>
              <a:spcAft>
                <a:spcPts val="800"/>
              </a:spcAft>
            </a:pPr>
            <a:r>
              <a:rPr lang="en-US" dirty="0">
                <a:solidFill>
                  <a:schemeClr val="bg1"/>
                </a:solidFill>
              </a:rPr>
              <a:t>Diagnosing the root causes of bias in AI/ML Systems</a:t>
            </a:r>
            <a:endParaRPr lang="en-US" b="1" dirty="0">
              <a:solidFill>
                <a:schemeClr val="bg1"/>
              </a:solidFill>
            </a:endParaRPr>
          </a:p>
        </p:txBody>
      </p:sp>
      <p:sp>
        <p:nvSpPr>
          <p:cNvPr id="2" name="Rectangle 1">
            <a:extLst>
              <a:ext uri="{FF2B5EF4-FFF2-40B4-BE49-F238E27FC236}">
                <a16:creationId xmlns:a16="http://schemas.microsoft.com/office/drawing/2014/main" id="{89BFAF30-B40E-434C-97D6-D1C2ACF9FC8F}"/>
              </a:ext>
            </a:extLst>
          </p:cNvPr>
          <p:cNvSpPr/>
          <p:nvPr/>
        </p:nvSpPr>
        <p:spPr>
          <a:xfrm>
            <a:off x="5036997" y="4128946"/>
            <a:ext cx="2703219" cy="1077026"/>
          </a:xfrm>
          <a:prstGeom prst="rect">
            <a:avLst/>
          </a:prstGeom>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System Developers</a:t>
            </a:r>
          </a:p>
          <a:p>
            <a:pPr defTabSz="609585" fontAlgn="base">
              <a:spcBef>
                <a:spcPct val="0"/>
              </a:spcBef>
              <a:spcAft>
                <a:spcPct val="0"/>
              </a:spcAft>
            </a:pPr>
            <a:r>
              <a:rPr lang="en-US" sz="2133" dirty="0">
                <a:solidFill>
                  <a:prstClr val="black"/>
                </a:solidFill>
                <a:latin typeface="Calibri" charset="0"/>
                <a:ea typeface="ＭＳ Ｐゴシック" charset="0"/>
              </a:rPr>
              <a:t>Complexity or flaws</a:t>
            </a:r>
          </a:p>
          <a:p>
            <a:pPr defTabSz="609585" fontAlgn="base">
              <a:spcBef>
                <a:spcPct val="0"/>
              </a:spcBef>
              <a:spcAft>
                <a:spcPct val="0"/>
              </a:spcAft>
            </a:pPr>
            <a:r>
              <a:rPr lang="en-US" sz="2133" dirty="0">
                <a:solidFill>
                  <a:prstClr val="black"/>
                </a:solidFill>
                <a:latin typeface="Calibri" charset="0"/>
                <a:ea typeface="ＭＳ Ｐゴシック" charset="0"/>
              </a:rPr>
              <a:t>Design Choices </a:t>
            </a:r>
          </a:p>
        </p:txBody>
      </p:sp>
      <p:sp>
        <p:nvSpPr>
          <p:cNvPr id="5" name="Rectangle 4">
            <a:extLst>
              <a:ext uri="{FF2B5EF4-FFF2-40B4-BE49-F238E27FC236}">
                <a16:creationId xmlns:a16="http://schemas.microsoft.com/office/drawing/2014/main" id="{9957355B-1F41-494D-830A-1E65CBE8827C}"/>
              </a:ext>
            </a:extLst>
          </p:cNvPr>
          <p:cNvSpPr/>
          <p:nvPr/>
        </p:nvSpPr>
        <p:spPr>
          <a:xfrm>
            <a:off x="1794059" y="4128945"/>
            <a:ext cx="3440733" cy="1077026"/>
          </a:xfrm>
          <a:prstGeom prst="rect">
            <a:avLst/>
          </a:prstGeom>
        </p:spPr>
        <p:txBody>
          <a:bodyPr wrap="square">
            <a:spAutoFit/>
          </a:bodyPr>
          <a:lstStyle/>
          <a:p>
            <a:pPr marL="609569" lvl="1" defTabSz="457178" fontAlgn="base">
              <a:spcBef>
                <a:spcPct val="0"/>
              </a:spcBef>
              <a:spcAft>
                <a:spcPct val="0"/>
              </a:spcAft>
            </a:pPr>
            <a:r>
              <a:rPr lang="en-US" sz="2133" dirty="0">
                <a:solidFill>
                  <a:prstClr val="black"/>
                </a:solidFill>
                <a:latin typeface="Calibri" charset="0"/>
                <a:ea typeface="ＭＳ Ｐゴシック" charset="0"/>
              </a:rPr>
              <a:t>Sample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Measurement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Label Bias</a:t>
            </a:r>
          </a:p>
        </p:txBody>
      </p:sp>
      <p:sp>
        <p:nvSpPr>
          <p:cNvPr id="11" name="TextBox 10">
            <a:extLst>
              <a:ext uri="{FF2B5EF4-FFF2-40B4-BE49-F238E27FC236}">
                <a16:creationId xmlns:a16="http://schemas.microsoft.com/office/drawing/2014/main" id="{056EB38C-C5E8-734E-A884-0F228CEE0751}"/>
              </a:ext>
            </a:extLst>
          </p:cNvPr>
          <p:cNvSpPr txBox="1"/>
          <p:nvPr/>
        </p:nvSpPr>
        <p:spPr>
          <a:xfrm>
            <a:off x="516238" y="2018529"/>
            <a:ext cx="11159525" cy="502766"/>
          </a:xfrm>
          <a:prstGeom prst="rect">
            <a:avLst/>
          </a:prstGeom>
          <a:noFill/>
        </p:spPr>
        <p:txBody>
          <a:bodyPr wrap="square">
            <a:spAutoFit/>
          </a:bodyPr>
          <a:lstStyle/>
          <a:p>
            <a:pPr defTabSz="609585" fontAlgn="base">
              <a:spcBef>
                <a:spcPct val="0"/>
              </a:spcBef>
              <a:spcAft>
                <a:spcPct val="0"/>
              </a:spcAft>
            </a:pPr>
            <a:r>
              <a:rPr lang="en-US" sz="2667" dirty="0">
                <a:solidFill>
                  <a:prstClr val="black"/>
                </a:solidFill>
                <a:latin typeface="Calibri" charset="0"/>
                <a:ea typeface="ＭＳ Ｐゴシック" charset="0"/>
              </a:rPr>
              <a:t>Bias and disparity (in outcomes) can come from any of these four components</a:t>
            </a:r>
          </a:p>
        </p:txBody>
      </p:sp>
    </p:spTree>
    <p:extLst>
      <p:ext uri="{BB962C8B-B14F-4D97-AF65-F5344CB8AC3E}">
        <p14:creationId xmlns:p14="http://schemas.microsoft.com/office/powerpoint/2010/main" val="36692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B62EF61-F651-3C43-BEED-805480128E2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640CB942-B6B0-284F-94EE-DAA36E8740E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25DE5F47-6F09-D644-B951-7ECCCE199BB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A81B3B9C-94DD-7049-8278-CBDCBD9310B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01EF44C5-252B-0A4C-A30C-84CCF917CB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1EB2EAF-2685-2145-B9F3-CD0B1D45E34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6D4D51E8-C9B9-9A4E-8104-8412D5416B4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DDA29801-4FFE-E148-B2C2-F3ED5401E54F}"/>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D4D8B31-373B-B045-80B9-309C115BBC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5623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17"/>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UNMET</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NEEDS</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69" name="Google Shape;169;p17"/>
          <p:cNvSpPr/>
          <p:nvPr/>
        </p:nvSpPr>
        <p:spPr>
          <a:xfrm>
            <a:off x="4823791" y="2163433"/>
            <a:ext cx="2597427"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MISDEMEANOR</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ARREST</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0" name="Google Shape;170;p17"/>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JAIL</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cxnSp>
        <p:nvCxnSpPr>
          <p:cNvPr id="171" name="Google Shape;171;p17"/>
          <p:cNvCxnSpPr>
            <a:cxnSpLocks/>
            <a:stCxn id="168" idx="3"/>
            <a:endCxn id="169" idx="1"/>
          </p:cNvCxnSpPr>
          <p:nvPr/>
        </p:nvCxnSpPr>
        <p:spPr>
          <a:xfrm>
            <a:off x="3418185" y="2750233"/>
            <a:ext cx="1405607" cy="0"/>
          </a:xfrm>
          <a:prstGeom prst="straightConnector1">
            <a:avLst/>
          </a:prstGeom>
          <a:noFill/>
          <a:ln w="38100" cap="flat" cmpd="sng">
            <a:solidFill>
              <a:srgbClr val="000000"/>
            </a:solidFill>
            <a:prstDash val="solid"/>
            <a:round/>
            <a:headEnd type="none" w="med" len="med"/>
            <a:tailEnd type="triangle" w="med" len="med"/>
          </a:ln>
        </p:spPr>
      </p:cxnSp>
      <p:cxnSp>
        <p:nvCxnSpPr>
          <p:cNvPr id="172" name="Google Shape;172;p17"/>
          <p:cNvCxnSpPr>
            <a:cxnSpLocks/>
            <a:stCxn id="169" idx="3"/>
            <a:endCxn id="170" idx="1"/>
          </p:cNvCxnSpPr>
          <p:nvPr/>
        </p:nvCxnSpPr>
        <p:spPr>
          <a:xfrm>
            <a:off x="7421217" y="2750233"/>
            <a:ext cx="1352600" cy="0"/>
          </a:xfrm>
          <a:prstGeom prst="straightConnector1">
            <a:avLst/>
          </a:prstGeom>
          <a:noFill/>
          <a:ln w="38100" cap="flat" cmpd="sng">
            <a:solidFill>
              <a:srgbClr val="000000"/>
            </a:solidFill>
            <a:prstDash val="solid"/>
            <a:round/>
            <a:headEnd type="none" w="med" len="med"/>
            <a:tailEnd type="triangle" w="med" len="med"/>
          </a:ln>
        </p:spPr>
      </p:cxnSp>
      <p:cxnSp>
        <p:nvCxnSpPr>
          <p:cNvPr id="173" name="Google Shape;173;p17"/>
          <p:cNvCxnSpPr>
            <a:stCxn id="170" idx="2"/>
            <a:endCxn id="168"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174" name="Google Shape;174;p17"/>
          <p:cNvSpPr txBox="1"/>
          <p:nvPr/>
        </p:nvSpPr>
        <p:spPr>
          <a:xfrm>
            <a:off x="254533" y="155533"/>
            <a:ext cx="11694000" cy="1018000"/>
          </a:xfrm>
          <a:prstGeom prst="rect">
            <a:avLst/>
          </a:prstGeom>
          <a:noFill/>
          <a:ln>
            <a:noFill/>
          </a:ln>
        </p:spPr>
        <p:txBody>
          <a:bodyPr spcFirstLastPara="1" wrap="square" lIns="121900" tIns="121900" rIns="121900" bIns="121900" anchor="t" anchorCtr="0">
            <a:noAutofit/>
          </a:bodyPr>
          <a:lstStyle/>
          <a:p>
            <a:pPr algn="ctr" defTabSz="609585" fontAlgn="base"/>
            <a:endParaRPr sz="3200" dirty="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5" name="Google Shape;175;p17"/>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defTabSz="609585" fontAlgn="base"/>
            <a:r>
              <a:rPr lang="en" sz="2400" dirty="0">
                <a:solidFill>
                  <a:prstClr val="black"/>
                </a:solidFill>
                <a:latin typeface="Calibri" panose="020F0502020204030204" pitchFamily="34" charset="0"/>
                <a:ea typeface="Century Gothic"/>
                <a:cs typeface="Calibri" panose="020F0502020204030204" pitchFamily="34" charset="0"/>
                <a:sym typeface="Century Gothic"/>
              </a:rPr>
              <a:t>worsening or failing to improve</a:t>
            </a:r>
            <a:endParaRPr sz="2400" dirty="0">
              <a:solidFill>
                <a:prstClr val="black"/>
              </a:solidFill>
              <a:latin typeface="Calibri" panose="020F0502020204030204" pitchFamily="34" charset="0"/>
              <a:ea typeface="Century Gothic"/>
              <a:cs typeface="Calibri" panose="020F0502020204030204" pitchFamily="34" charset="0"/>
              <a:sym typeface="Century Gothic"/>
            </a:endParaRPr>
          </a:p>
        </p:txBody>
      </p:sp>
      <p:pic>
        <p:nvPicPr>
          <p:cNvPr id="2050" name="Picture 2" descr="https://lh6.googleusercontent.com/R6kCeuWuZClodBpTJKVSl7kyfq00KKbDelOf_P17e-xCOSRZUT_cZ0rrCr_3MS7bAquBe4dWIhFrG89VC0BeVrxTdlbLPoxM2-X1Bylv_oJn-GB5-o5yoYcioD0VzBwxmsXflBASvKg">
            <a:extLst>
              <a:ext uri="{FF2B5EF4-FFF2-40B4-BE49-F238E27FC236}">
                <a16:creationId xmlns:a16="http://schemas.microsoft.com/office/drawing/2014/main" id="{173B5D2F-D9FF-414D-82EF-B16B958E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2" y="4168875"/>
            <a:ext cx="2242725" cy="22427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73941910-1C04-AD4D-AD03-3C988E81DD4E}"/>
              </a:ext>
            </a:extLst>
          </p:cNvPr>
          <p:cNvSpPr>
            <a:spLocks noGrp="1"/>
          </p:cNvSpPr>
          <p:nvPr>
            <p:ph type="title"/>
          </p:nvPr>
        </p:nvSpPr>
        <p:spPr/>
        <p:txBody>
          <a:bodyPr/>
          <a:lstStyle/>
          <a:p>
            <a:r>
              <a:rPr lang="en-US" sz="3733" dirty="0">
                <a:latin typeface="Calibri" panose="020F0502020204030204" pitchFamily="34" charset="0"/>
                <a:ea typeface="Century Gothic"/>
                <a:cs typeface="Calibri" panose="020F0502020204030204" pitchFamily="34" charset="0"/>
                <a:sym typeface="Century Gothic"/>
              </a:rPr>
              <a:t>Case Study: Reducing Misdemeanor Recidivism through Diversion and Social Service Programs</a:t>
            </a:r>
            <a:endParaRPr lang="en-US" dirty="0"/>
          </a:p>
        </p:txBody>
      </p:sp>
      <p:sp>
        <p:nvSpPr>
          <p:cNvPr id="10" name="Rectangle 9">
            <a:extLst>
              <a:ext uri="{FF2B5EF4-FFF2-40B4-BE49-F238E27FC236}">
                <a16:creationId xmlns:a16="http://schemas.microsoft.com/office/drawing/2014/main" id="{5DC4B887-E886-9241-8CA2-5F41FDFD24B3}"/>
              </a:ext>
            </a:extLst>
          </p:cNvPr>
          <p:cNvSpPr/>
          <p:nvPr/>
        </p:nvSpPr>
        <p:spPr>
          <a:xfrm>
            <a:off x="0" y="1133880"/>
            <a:ext cx="12192000" cy="748795"/>
          </a:xfrm>
          <a:prstGeom prst="rect">
            <a:avLst/>
          </a:prstGeom>
          <a:solidFill>
            <a:schemeClr val="bg2">
              <a:lumMod val="90000"/>
            </a:schemeClr>
          </a:solidFill>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Predictive Fairness to Reduce Misdemeanor Recidivism Through Social Service Interventions. </a:t>
            </a:r>
            <a:r>
              <a:rPr lang="en-US" sz="2133" dirty="0" err="1">
                <a:solidFill>
                  <a:prstClr val="black"/>
                </a:solidFill>
                <a:latin typeface="Calibri" charset="0"/>
                <a:ea typeface="ＭＳ Ｐゴシック" charset="0"/>
              </a:rPr>
              <a:t>Rodolfa</a:t>
            </a:r>
            <a:r>
              <a:rPr lang="en-US" sz="2133" dirty="0">
                <a:solidFill>
                  <a:prstClr val="black"/>
                </a:solidFill>
                <a:latin typeface="Calibri" charset="0"/>
                <a:ea typeface="ＭＳ Ｐゴシック" charset="0"/>
              </a:rPr>
              <a:t> et al. ACM FAT* 2020</a:t>
            </a:r>
          </a:p>
        </p:txBody>
      </p:sp>
    </p:spTree>
    <p:extLst>
      <p:ext uri="{BB962C8B-B14F-4D97-AF65-F5344CB8AC3E}">
        <p14:creationId xmlns:p14="http://schemas.microsoft.com/office/powerpoint/2010/main" val="2117910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1" name="Google Shape;291;p28"/>
          <p:cNvSpPr txBox="1"/>
          <p:nvPr/>
        </p:nvSpPr>
        <p:spPr>
          <a:xfrm>
            <a:off x="588579" y="1205187"/>
            <a:ext cx="3384571" cy="5221207"/>
          </a:xfrm>
          <a:prstGeom prst="rect">
            <a:avLst/>
          </a:prstGeom>
          <a:solidFill>
            <a:srgbClr val="797979"/>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Designing for Efficiency</a:t>
            </a:r>
            <a:endParaRPr sz="3200" b="1" dirty="0">
              <a:solidFill>
                <a:srgbClr val="FFFFFF"/>
              </a:solidFill>
              <a:latin typeface="Calibri" charset="0"/>
              <a:ea typeface="ＭＳ Ｐゴシック" charset="0"/>
            </a:endParaRPr>
          </a:p>
          <a:p>
            <a:pPr algn="ctr" defTabSz="609585" fontAlgn="base">
              <a:lnSpc>
                <a:spcPct val="114000"/>
              </a:lnSpc>
              <a:spcBef>
                <a:spcPts val="667"/>
              </a:spcBef>
            </a:pPr>
            <a:br>
              <a:rPr lang="en" sz="3200" dirty="0">
                <a:solidFill>
                  <a:srgbClr val="FFFFFF"/>
                </a:solidFill>
                <a:latin typeface="Calibri" charset="0"/>
                <a:ea typeface="ＭＳ Ｐゴシック" charset="0"/>
              </a:rPr>
            </a:br>
            <a:r>
              <a:rPr lang="en" sz="4000" dirty="0">
                <a:solidFill>
                  <a:srgbClr val="FFFFFF"/>
                </a:solidFill>
                <a:latin typeface="Calibri" charset="0"/>
                <a:ea typeface="ＭＳ Ｐゴシック" charset="0"/>
              </a:rPr>
              <a:t>72.7% Efficient</a:t>
            </a:r>
            <a:endParaRPr sz="40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3" name="Picture 2">
            <a:extLst>
              <a:ext uri="{FF2B5EF4-FFF2-40B4-BE49-F238E27FC236}">
                <a16:creationId xmlns:a16="http://schemas.microsoft.com/office/drawing/2014/main" id="{842C48AE-A7D0-F443-ACF7-0AA41D551609}"/>
              </a:ext>
            </a:extLst>
          </p:cNvPr>
          <p:cNvPicPr>
            <a:picLocks noChangeAspect="1"/>
          </p:cNvPicPr>
          <p:nvPr/>
        </p:nvPicPr>
        <p:blipFill>
          <a:blip r:embed="rId3"/>
          <a:stretch>
            <a:fillRect/>
          </a:stretch>
        </p:blipFill>
        <p:spPr>
          <a:xfrm>
            <a:off x="664133" y="3965900"/>
            <a:ext cx="3250172" cy="1968984"/>
          </a:xfrm>
          <a:prstGeom prst="rect">
            <a:avLst/>
          </a:prstGeom>
        </p:spPr>
      </p:pic>
      <p:sp>
        <p:nvSpPr>
          <p:cNvPr id="292" name="Google Shape;292;p28"/>
          <p:cNvSpPr txBox="1"/>
          <p:nvPr/>
        </p:nvSpPr>
        <p:spPr>
          <a:xfrm>
            <a:off x="4416645" y="1205188"/>
            <a:ext cx="3492201" cy="5221209"/>
          </a:xfrm>
          <a:prstGeom prst="rect">
            <a:avLst/>
          </a:prstGeom>
          <a:solidFill>
            <a:srgbClr val="008080"/>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Equality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p:txBody>
      </p:sp>
      <p:pic>
        <p:nvPicPr>
          <p:cNvPr id="9" name="Picture 8">
            <a:extLst>
              <a:ext uri="{FF2B5EF4-FFF2-40B4-BE49-F238E27FC236}">
                <a16:creationId xmlns:a16="http://schemas.microsoft.com/office/drawing/2014/main" id="{79461C04-3A9E-5649-9ED0-E1EFA739F104}"/>
              </a:ext>
            </a:extLst>
          </p:cNvPr>
          <p:cNvPicPr>
            <a:picLocks noChangeAspect="1"/>
          </p:cNvPicPr>
          <p:nvPr/>
        </p:nvPicPr>
        <p:blipFill rotWithShape="1">
          <a:blip r:embed="rId4"/>
          <a:srcRect t="10829" r="4016"/>
          <a:stretch/>
        </p:blipFill>
        <p:spPr>
          <a:xfrm>
            <a:off x="4544106" y="3965904"/>
            <a:ext cx="3230967" cy="1990889"/>
          </a:xfrm>
          <a:prstGeom prst="rect">
            <a:avLst/>
          </a:prstGeom>
        </p:spPr>
      </p:pic>
      <p:sp>
        <p:nvSpPr>
          <p:cNvPr id="293" name="Google Shape;293;p28"/>
          <p:cNvSpPr txBox="1"/>
          <p:nvPr/>
        </p:nvSpPr>
        <p:spPr>
          <a:xfrm>
            <a:off x="8221249" y="1191172"/>
            <a:ext cx="3492201" cy="5207195"/>
          </a:xfrm>
          <a:prstGeom prst="rect">
            <a:avLst/>
          </a:prstGeom>
          <a:solidFill>
            <a:srgbClr val="4682B4"/>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10" name="Picture 9">
            <a:extLst>
              <a:ext uri="{FF2B5EF4-FFF2-40B4-BE49-F238E27FC236}">
                <a16:creationId xmlns:a16="http://schemas.microsoft.com/office/drawing/2014/main" id="{CF79C156-8E1E-6C48-939D-C3002C5C5C29}"/>
              </a:ext>
            </a:extLst>
          </p:cNvPr>
          <p:cNvPicPr>
            <a:picLocks noChangeAspect="1"/>
          </p:cNvPicPr>
          <p:nvPr/>
        </p:nvPicPr>
        <p:blipFill rotWithShape="1">
          <a:blip r:embed="rId5"/>
          <a:srcRect t="11723" r="1293"/>
          <a:stretch/>
        </p:blipFill>
        <p:spPr>
          <a:xfrm>
            <a:off x="8306579" y="3976855"/>
            <a:ext cx="3296843" cy="1968984"/>
          </a:xfrm>
          <a:prstGeom prst="rect">
            <a:avLst/>
          </a:prstGeom>
        </p:spPr>
      </p:pic>
      <p:sp>
        <p:nvSpPr>
          <p:cNvPr id="7" name="Title 6">
            <a:extLst>
              <a:ext uri="{FF2B5EF4-FFF2-40B4-BE49-F238E27FC236}">
                <a16:creationId xmlns:a16="http://schemas.microsoft.com/office/drawing/2014/main" id="{3DF5404B-02FE-9B48-95F6-3A182D49E7EA}"/>
              </a:ext>
            </a:extLst>
          </p:cNvPr>
          <p:cNvSpPr>
            <a:spLocks noGrp="1"/>
          </p:cNvSpPr>
          <p:nvPr>
            <p:ph type="title"/>
          </p:nvPr>
        </p:nvSpPr>
        <p:spPr/>
        <p:txBody>
          <a:bodyPr/>
          <a:lstStyle/>
          <a:p>
            <a:r>
              <a:rPr lang="en-US" dirty="0"/>
              <a:t>Policy Menu</a:t>
            </a:r>
          </a:p>
        </p:txBody>
      </p:sp>
    </p:spTree>
    <p:extLst>
      <p:ext uri="{BB962C8B-B14F-4D97-AF65-F5344CB8AC3E}">
        <p14:creationId xmlns:p14="http://schemas.microsoft.com/office/powerpoint/2010/main" val="17711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pic>
        <p:nvPicPr>
          <p:cNvPr id="720" name="Google Shape;720;p63"/>
          <p:cNvPicPr preferRelativeResize="0"/>
          <p:nvPr/>
        </p:nvPicPr>
        <p:blipFill rotWithShape="1">
          <a:blip r:embed="rId3">
            <a:alphaModFix/>
          </a:blip>
          <a:srcRect t="3302" b="1350"/>
          <a:stretch/>
        </p:blipFill>
        <p:spPr>
          <a:xfrm>
            <a:off x="2872531" y="428261"/>
            <a:ext cx="7050832" cy="5513409"/>
          </a:xfrm>
          <a:prstGeom prst="rect">
            <a:avLst/>
          </a:prstGeom>
          <a:noFill/>
          <a:ln>
            <a:noFill/>
          </a:ln>
        </p:spPr>
      </p:pic>
      <p:sp>
        <p:nvSpPr>
          <p:cNvPr id="4" name="TextBox 3">
            <a:extLst>
              <a:ext uri="{FF2B5EF4-FFF2-40B4-BE49-F238E27FC236}">
                <a16:creationId xmlns:a16="http://schemas.microsoft.com/office/drawing/2014/main" id="{25E8A6A7-4FAE-8A26-F104-B52C6E116691}"/>
              </a:ext>
            </a:extLst>
          </p:cNvPr>
          <p:cNvSpPr txBox="1"/>
          <p:nvPr/>
        </p:nvSpPr>
        <p:spPr>
          <a:xfrm rot="16200000">
            <a:off x="2295568" y="2664047"/>
            <a:ext cx="881973"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FF0000"/>
                </a:solidFill>
                <a:latin typeface="Calibri" charset="0"/>
                <a:ea typeface="ＭＳ Ｐゴシック" charset="0"/>
              </a:rPr>
              <a:t>Bias</a:t>
            </a:r>
          </a:p>
        </p:txBody>
      </p:sp>
      <p:sp>
        <p:nvSpPr>
          <p:cNvPr id="5" name="TextBox 4">
            <a:extLst>
              <a:ext uri="{FF2B5EF4-FFF2-40B4-BE49-F238E27FC236}">
                <a16:creationId xmlns:a16="http://schemas.microsoft.com/office/drawing/2014/main" id="{B240594B-C4D4-ED21-482D-C0D6F5A07A29}"/>
              </a:ext>
            </a:extLst>
          </p:cNvPr>
          <p:cNvSpPr txBox="1"/>
          <p:nvPr/>
        </p:nvSpPr>
        <p:spPr>
          <a:xfrm>
            <a:off x="5623312" y="5814187"/>
            <a:ext cx="2036070"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00B050"/>
                </a:solidFill>
                <a:latin typeface="Calibri" charset="0"/>
                <a:ea typeface="ＭＳ Ｐゴシック" charset="0"/>
              </a:rPr>
              <a:t>“Accuracy”</a:t>
            </a:r>
          </a:p>
        </p:txBody>
      </p:sp>
      <p:sp>
        <p:nvSpPr>
          <p:cNvPr id="7" name="Rectangle 6">
            <a:extLst>
              <a:ext uri="{FF2B5EF4-FFF2-40B4-BE49-F238E27FC236}">
                <a16:creationId xmlns:a16="http://schemas.microsoft.com/office/drawing/2014/main" id="{3A391CEC-52A6-6C0E-9DEB-B5A8B5A9EA22}"/>
              </a:ext>
            </a:extLst>
          </p:cNvPr>
          <p:cNvSpPr/>
          <p:nvPr/>
        </p:nvSpPr>
        <p:spPr>
          <a:xfrm>
            <a:off x="3811930" y="4815070"/>
            <a:ext cx="5756476" cy="6481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cxnSp>
        <p:nvCxnSpPr>
          <p:cNvPr id="9" name="Straight Connector 8">
            <a:extLst>
              <a:ext uri="{FF2B5EF4-FFF2-40B4-BE49-F238E27FC236}">
                <a16:creationId xmlns:a16="http://schemas.microsoft.com/office/drawing/2014/main" id="{35DC30B4-C5FA-EE68-E9A9-0AEB41868355}"/>
              </a:ext>
            </a:extLst>
          </p:cNvPr>
          <p:cNvCxnSpPr/>
          <p:nvPr/>
        </p:nvCxnSpPr>
        <p:spPr>
          <a:xfrm>
            <a:off x="3703900" y="5139160"/>
            <a:ext cx="5987969" cy="0"/>
          </a:xfrm>
          <a:prstGeom prst="line">
            <a:avLst/>
          </a:prstGeom>
          <a:ln w="28575">
            <a:solidFill>
              <a:srgbClr val="C00000">
                <a:alpha val="53333"/>
              </a:srgbClr>
            </a:solidFill>
            <a:prstDash val="sysDash"/>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808596C7-EF15-2240-1AE4-9AB0086EA8C1}"/>
              </a:ext>
            </a:extLst>
          </p:cNvPr>
          <p:cNvSpPr txBox="1"/>
          <p:nvPr/>
        </p:nvSpPr>
        <p:spPr>
          <a:xfrm>
            <a:off x="9706781" y="4939239"/>
            <a:ext cx="1553630" cy="420564"/>
          </a:xfrm>
          <a:prstGeom prst="rect">
            <a:avLst/>
          </a:prstGeom>
          <a:noFill/>
        </p:spPr>
        <p:txBody>
          <a:bodyPr wrap="none" rtlCol="0">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No Disparity</a:t>
            </a:r>
          </a:p>
        </p:txBody>
      </p:sp>
      <p:sp>
        <p:nvSpPr>
          <p:cNvPr id="14" name="Rounded Rectangle 13">
            <a:extLst>
              <a:ext uri="{FF2B5EF4-FFF2-40B4-BE49-F238E27FC236}">
                <a16:creationId xmlns:a16="http://schemas.microsoft.com/office/drawing/2014/main" id="{1AD932E6-A86B-CA09-8002-0F2D38E393C1}"/>
              </a:ext>
            </a:extLst>
          </p:cNvPr>
          <p:cNvSpPr/>
          <p:nvPr/>
        </p:nvSpPr>
        <p:spPr>
          <a:xfrm>
            <a:off x="6444247" y="540151"/>
            <a:ext cx="3170459" cy="216060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
        <p:nvSpPr>
          <p:cNvPr id="15" name="Rectangle 14">
            <a:extLst>
              <a:ext uri="{FF2B5EF4-FFF2-40B4-BE49-F238E27FC236}">
                <a16:creationId xmlns:a16="http://schemas.microsoft.com/office/drawing/2014/main" id="{992D4C9E-118E-4774-E396-B2F566013825}"/>
              </a:ext>
            </a:extLst>
          </p:cNvPr>
          <p:cNvSpPr/>
          <p:nvPr/>
        </p:nvSpPr>
        <p:spPr>
          <a:xfrm>
            <a:off x="3858230" y="531210"/>
            <a:ext cx="5756476" cy="4274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952D8-4D5A-3244-A998-3E0121AB3F0C}"/>
              </a:ext>
            </a:extLst>
          </p:cNvPr>
          <p:cNvSpPr>
            <a:spLocks noGrp="1"/>
          </p:cNvSpPr>
          <p:nvPr>
            <p:ph type="title"/>
          </p:nvPr>
        </p:nvSpPr>
        <p:spPr>
          <a:xfrm>
            <a:off x="609600" y="2658120"/>
            <a:ext cx="10972800" cy="1143000"/>
          </a:xfrm>
        </p:spPr>
        <p:txBody>
          <a:bodyPr/>
          <a:lstStyle/>
          <a:p>
            <a:r>
              <a:rPr lang="en-US" sz="5333" dirty="0"/>
              <a:t>We may not have to sacrifice accuracy in order to get fairness </a:t>
            </a:r>
            <a:br>
              <a:rPr lang="en-US" sz="5333" dirty="0"/>
            </a:br>
            <a:r>
              <a:rPr lang="en-US" sz="7200" dirty="0">
                <a:solidFill>
                  <a:srgbClr val="FF0000"/>
                </a:solidFill>
              </a:rPr>
              <a:t>but</a:t>
            </a:r>
            <a:br>
              <a:rPr lang="en-US" sz="5333" dirty="0"/>
            </a:br>
            <a:r>
              <a:rPr lang="en-US" sz="5333" dirty="0"/>
              <a:t> we do have to deliberately and explicitly design our AI systems for equity and fairness</a:t>
            </a:r>
          </a:p>
        </p:txBody>
      </p:sp>
    </p:spTree>
    <p:extLst>
      <p:ext uri="{BB962C8B-B14F-4D97-AF65-F5344CB8AC3E}">
        <p14:creationId xmlns:p14="http://schemas.microsoft.com/office/powerpoint/2010/main" val="368201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49825-0A06-404B-943E-37651E1B153F}"/>
              </a:ext>
            </a:extLst>
          </p:cNvPr>
          <p:cNvSpPr>
            <a:spLocks noGrp="1"/>
          </p:cNvSpPr>
          <p:nvPr>
            <p:ph idx="1"/>
          </p:nvPr>
        </p:nvSpPr>
        <p:spPr>
          <a:xfrm>
            <a:off x="297707" y="1200032"/>
            <a:ext cx="11666363" cy="3512013"/>
          </a:xfrm>
        </p:spPr>
        <p:txBody>
          <a:bodyPr/>
          <a:lstStyle/>
          <a:p>
            <a:pPr>
              <a:spcBef>
                <a:spcPts val="0"/>
              </a:spcBef>
              <a:spcAft>
                <a:spcPts val="1400"/>
              </a:spcAft>
            </a:pPr>
            <a:r>
              <a:rPr lang="en-US" sz="2800" dirty="0"/>
              <a:t>Not using race in my models makes my models not racist</a:t>
            </a:r>
          </a:p>
          <a:p>
            <a:pPr>
              <a:spcBef>
                <a:spcPts val="0"/>
              </a:spcBef>
              <a:spcAft>
                <a:spcPts val="1400"/>
              </a:spcAft>
            </a:pPr>
            <a:r>
              <a:rPr lang="en-US" sz="2800" dirty="0"/>
              <a:t>Using race in my models makes my models racist</a:t>
            </a:r>
          </a:p>
          <a:p>
            <a:pPr>
              <a:spcBef>
                <a:spcPts val="0"/>
              </a:spcBef>
              <a:spcAft>
                <a:spcPts val="1400"/>
              </a:spcAft>
            </a:pPr>
            <a:r>
              <a:rPr lang="en-US" sz="2800" dirty="0"/>
              <a:t>Bias comes from and can be fixed by “fixing” the data</a:t>
            </a:r>
          </a:p>
          <a:p>
            <a:pPr>
              <a:spcBef>
                <a:spcPts val="0"/>
              </a:spcBef>
              <a:spcAft>
                <a:spcPts val="1400"/>
              </a:spcAft>
            </a:pPr>
            <a:r>
              <a:rPr lang="en-US" sz="2800" dirty="0"/>
              <a:t>I have to eliminate all bias in order to use/deploy an ML system</a:t>
            </a:r>
          </a:p>
          <a:p>
            <a:pPr>
              <a:spcBef>
                <a:spcPts val="0"/>
              </a:spcBef>
              <a:spcAft>
                <a:spcPts val="1400"/>
              </a:spcAft>
            </a:pPr>
            <a:r>
              <a:rPr lang="en-US" sz="2800" dirty="0"/>
              <a:t>I have to satisfy all measures of bias in order to be fair</a:t>
            </a:r>
          </a:p>
          <a:p>
            <a:pPr>
              <a:spcBef>
                <a:spcPts val="0"/>
              </a:spcBef>
              <a:spcAft>
                <a:spcPts val="1400"/>
              </a:spcAft>
            </a:pPr>
            <a:r>
              <a:rPr lang="en-US" sz="2800" dirty="0"/>
              <a:t>There is always a tradeoff between fairness and accuracy</a:t>
            </a:r>
          </a:p>
          <a:p>
            <a:pPr>
              <a:spcBef>
                <a:spcPts val="0"/>
              </a:spcBef>
              <a:spcAft>
                <a:spcPts val="1400"/>
              </a:spcAft>
            </a:pPr>
            <a:r>
              <a:rPr lang="en-US" sz="2800" dirty="0"/>
              <a:t>A fair ML model = Fair and equitable outcomes</a:t>
            </a:r>
          </a:p>
          <a:p>
            <a:pPr>
              <a:spcBef>
                <a:spcPts val="0"/>
              </a:spcBef>
              <a:spcAft>
                <a:spcPts val="1400"/>
              </a:spcAft>
            </a:pPr>
            <a:r>
              <a:rPr lang="en-US" sz="2800" dirty="0"/>
              <a:t>Bias reduction methods actually reduce bias</a:t>
            </a:r>
          </a:p>
        </p:txBody>
      </p:sp>
      <p:sp>
        <p:nvSpPr>
          <p:cNvPr id="3" name="Title 2">
            <a:extLst>
              <a:ext uri="{FF2B5EF4-FFF2-40B4-BE49-F238E27FC236}">
                <a16:creationId xmlns:a16="http://schemas.microsoft.com/office/drawing/2014/main" id="{0B3E8319-8487-B24C-B8ED-E0E0F68CBE49}"/>
              </a:ext>
            </a:extLst>
          </p:cNvPr>
          <p:cNvSpPr>
            <a:spLocks noGrp="1"/>
          </p:cNvSpPr>
          <p:nvPr>
            <p:ph type="title"/>
          </p:nvPr>
        </p:nvSpPr>
        <p:spPr/>
        <p:txBody>
          <a:bodyPr/>
          <a:lstStyle/>
          <a:p>
            <a:r>
              <a:rPr lang="en-US" dirty="0"/>
              <a:t>Some common practitioner (mis)perceptions</a:t>
            </a:r>
          </a:p>
        </p:txBody>
      </p:sp>
    </p:spTree>
    <p:extLst>
      <p:ext uri="{BB962C8B-B14F-4D97-AF65-F5344CB8AC3E}">
        <p14:creationId xmlns:p14="http://schemas.microsoft.com/office/powerpoint/2010/main" val="32638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1" name="Google Shape;1171;p137"/>
          <p:cNvSpPr txBox="1">
            <a:spLocks noGrp="1"/>
          </p:cNvSpPr>
          <p:nvPr>
            <p:ph idx="1"/>
          </p:nvPr>
        </p:nvSpPr>
        <p:spPr>
          <a:xfrm>
            <a:off x="262819" y="1069677"/>
            <a:ext cx="11666363" cy="3593448"/>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Create an environment where informed “values” discussions can take place</a:t>
            </a:r>
            <a:endParaRPr lang="en" dirty="0">
              <a:solidFill>
                <a:schemeClr val="dk1"/>
              </a:solidFill>
              <a:cs typeface="Calibri"/>
              <a:sym typeface="Calibri"/>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Talk through value choices at each stage of the project (instead of waiting till the end): form</a:t>
            </a:r>
            <a:r>
              <a:rPr lang="en-US" dirty="0" err="1">
                <a:solidFill>
                  <a:schemeClr val="dk1"/>
                </a:solidFill>
                <a:latin typeface="Calibri"/>
                <a:ea typeface="Calibri"/>
                <a:cs typeface="Calibri"/>
                <a:sym typeface="Calibri"/>
              </a:rPr>
              <a:t>ul</a:t>
            </a:r>
            <a:r>
              <a:rPr lang="en" dirty="0" err="1">
                <a:solidFill>
                  <a:schemeClr val="dk1"/>
                </a:solidFill>
                <a:latin typeface="Calibri"/>
                <a:ea typeface="Calibri"/>
                <a:cs typeface="Calibri"/>
                <a:sym typeface="Calibri"/>
              </a:rPr>
              <a:t>ation</a:t>
            </a:r>
            <a:r>
              <a:rPr lang="en" dirty="0">
                <a:solidFill>
                  <a:schemeClr val="dk1"/>
                </a:solidFill>
                <a:latin typeface="Calibri"/>
                <a:ea typeface="Calibri"/>
                <a:cs typeface="Calibri"/>
                <a:sym typeface="Calibri"/>
              </a:rPr>
              <a:t> to data collection to analysis to action to impact</a:t>
            </a:r>
            <a:endParaRPr dirty="0">
              <a:solidFill>
                <a:schemeClr val="dk1"/>
              </a:solidFill>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Consider how it affects people throughout the chain – especially the people being affected (and include them in these discussions and decisions)</a:t>
            </a:r>
          </a:p>
          <a:p>
            <a:pPr>
              <a:spcBef>
                <a:spcPts val="533"/>
              </a:spcBef>
              <a:spcAft>
                <a:spcPts val="1600"/>
              </a:spcAft>
              <a:buClr>
                <a:schemeClr val="dk1"/>
              </a:buClr>
              <a:buSzPts val="1100"/>
            </a:pPr>
            <a:r>
              <a:rPr lang="en-US" dirty="0"/>
              <a:t>Match the design to deployment scenarios</a:t>
            </a:r>
          </a:p>
          <a:p>
            <a:pPr>
              <a:spcBef>
                <a:spcPts val="533"/>
              </a:spcBef>
              <a:spcAft>
                <a:spcPts val="1600"/>
              </a:spcAft>
              <a:buClr>
                <a:schemeClr val="dk1"/>
              </a:buClr>
              <a:buSzPts val="1100"/>
            </a:pPr>
            <a:r>
              <a:rPr lang="en-US" dirty="0"/>
              <a:t>Measure outcomes – but the right outcomes</a:t>
            </a:r>
          </a:p>
          <a:p>
            <a:pPr>
              <a:spcBef>
                <a:spcPts val="533"/>
              </a:spcBef>
              <a:spcAft>
                <a:spcPts val="1600"/>
              </a:spcAft>
              <a:buClr>
                <a:schemeClr val="dk1"/>
              </a:buClr>
              <a:buSzPts val="1100"/>
            </a:pPr>
            <a:r>
              <a:rPr lang="en-US" dirty="0"/>
              <a:t>Test, Test, Test – but the right tests</a:t>
            </a:r>
          </a:p>
          <a:p>
            <a:pPr>
              <a:spcBef>
                <a:spcPts val="533"/>
              </a:spcBef>
              <a:spcAft>
                <a:spcPts val="1600"/>
              </a:spcAft>
              <a:buClr>
                <a:schemeClr val="dk1"/>
              </a:buClr>
              <a:buSzPts val="1100"/>
            </a:pPr>
            <a:r>
              <a:rPr lang="en-US" dirty="0"/>
              <a:t>Monitor and Update</a:t>
            </a:r>
          </a:p>
          <a:p>
            <a:pPr marL="0" indent="0">
              <a:spcBef>
                <a:spcPts val="533"/>
              </a:spcBef>
              <a:spcAft>
                <a:spcPts val="0"/>
              </a:spcAft>
              <a:buClr>
                <a:schemeClr val="dk1"/>
              </a:buClr>
              <a:buSzPts val="1100"/>
              <a:buNone/>
            </a:pPr>
            <a:endParaRPr dirty="0">
              <a:solidFill>
                <a:schemeClr val="dk1"/>
              </a:solidFill>
            </a:endParaRPr>
          </a:p>
          <a:p>
            <a:pPr marL="0" indent="0">
              <a:spcBef>
                <a:spcPts val="853"/>
              </a:spcBef>
              <a:spcAft>
                <a:spcPts val="2133"/>
              </a:spcAft>
              <a:buNone/>
            </a:pPr>
            <a:endParaRPr dirty="0"/>
          </a:p>
        </p:txBody>
      </p:sp>
      <p:sp>
        <p:nvSpPr>
          <p:cNvPr id="1170" name="Google Shape;1170;p13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lgn="l">
              <a:spcBef>
                <a:spcPts val="0"/>
              </a:spcBef>
              <a:spcAft>
                <a:spcPts val="0"/>
              </a:spcAft>
            </a:pPr>
            <a:r>
              <a:rPr lang="en" dirty="0"/>
              <a:t>      How to get ready?</a:t>
            </a:r>
            <a:endParaRPr dirty="0"/>
          </a:p>
        </p:txBody>
      </p:sp>
    </p:spTree>
    <p:extLst>
      <p:ext uri="{BB962C8B-B14F-4D97-AF65-F5344CB8AC3E}">
        <p14:creationId xmlns:p14="http://schemas.microsoft.com/office/powerpoint/2010/main" val="3400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linkClick r:id="rId2"/>
              </a:rPr>
              <a:t>Data Science Project Scoping Guide</a:t>
            </a:r>
            <a:endParaRPr lang="en-US" dirty="0"/>
          </a:p>
          <a:p>
            <a:endParaRPr lang="en-US" dirty="0"/>
          </a:p>
          <a:p>
            <a:r>
              <a:rPr lang="en-US" dirty="0"/>
              <a:t>Open Source Data Science Tools</a:t>
            </a:r>
          </a:p>
          <a:p>
            <a:pPr lvl="1"/>
            <a:r>
              <a:rPr lang="en-US" dirty="0">
                <a:hlinkClick r:id="rId3"/>
              </a:rPr>
              <a:t>Triage</a:t>
            </a:r>
            <a:r>
              <a:rPr lang="en-US" dirty="0"/>
              <a:t>: ML Toolkit</a:t>
            </a:r>
          </a:p>
          <a:p>
            <a:pPr lvl="1"/>
            <a:r>
              <a:rPr lang="en-US" dirty="0">
                <a:hlinkClick r:id="rId4"/>
              </a:rPr>
              <a:t>Aequitas</a:t>
            </a:r>
            <a:r>
              <a:rPr lang="en-US" dirty="0"/>
              <a:t>: Bias Audit Tool </a:t>
            </a:r>
          </a:p>
          <a:p>
            <a:pPr lvl="1"/>
            <a:r>
              <a:rPr lang="en-US" dirty="0"/>
              <a:t>Code for all projects: </a:t>
            </a:r>
            <a:r>
              <a:rPr lang="en-US" dirty="0">
                <a:hlinkClick r:id="rId5"/>
              </a:rPr>
              <a:t>www.github.com/dssg</a:t>
            </a:r>
            <a:endParaRPr lang="en-US" dirty="0"/>
          </a:p>
          <a:p>
            <a:pPr lvl="1"/>
            <a:endParaRPr lang="en-US" dirty="0"/>
          </a:p>
          <a:p>
            <a:r>
              <a:rPr lang="en-US" dirty="0">
                <a:hlinkClick r:id="rId6"/>
              </a:rPr>
              <a:t>Hands-on Fairness and Bias Tutorial with interactive Jupyter Notebooks</a:t>
            </a:r>
            <a:endParaRPr lang="en-US" dirty="0"/>
          </a:p>
          <a:p>
            <a:pPr lvl="1"/>
            <a:endParaRPr lang="en-US" dirty="0"/>
          </a:p>
          <a:p>
            <a:r>
              <a:rPr lang="en-US" dirty="0">
                <a:hlinkClick r:id="rId7"/>
              </a:rPr>
              <a:t>Data Science for Social Good Fellowship</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Useful Resources</a:t>
            </a:r>
          </a:p>
        </p:txBody>
      </p:sp>
    </p:spTree>
    <p:extLst>
      <p:ext uri="{BB962C8B-B14F-4D97-AF65-F5344CB8AC3E}">
        <p14:creationId xmlns:p14="http://schemas.microsoft.com/office/powerpoint/2010/main" val="897560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286907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3100</Words>
  <Application>Microsoft Macintosh PowerPoint</Application>
  <PresentationFormat>Widescreen</PresentationFormat>
  <Paragraphs>570</Paragraphs>
  <Slides>93</Slides>
  <Notes>25</Notes>
  <HiddenSlides>14</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Calibri Light</vt:lpstr>
      <vt:lpstr>Century Gothic</vt:lpstr>
      <vt:lpstr>Office Theme</vt:lpstr>
      <vt:lpstr>Simple Light</vt:lpstr>
      <vt:lpstr>rayid class uchicago</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(Re)thinking how we design AI systems</vt:lpstr>
      <vt:lpstr>Data and AI Ethics Issues</vt:lpstr>
      <vt:lpstr>Data and AI Ethics Issues</vt:lpstr>
      <vt:lpstr>The focus should not just be on making the ML model fair but rather on making the overall system and outcomes fair</vt:lpstr>
      <vt:lpstr>The focus should not just be on making the ML model fair but rather on making the overall system and outcomes fair</vt:lpstr>
      <vt:lpstr>Many Bias Measures: How do we select what we design for?</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PowerPoint Presentation</vt:lpstr>
      <vt:lpstr>The focus should not just on making the ML model fair but rather on making the overall system and outcomes fair</vt:lpstr>
      <vt:lpstr>PowerPoint Presentation</vt:lpstr>
      <vt:lpstr>The focus should not just on making the ML model fair but rather on making the overall system and outcomes fair</vt:lpstr>
      <vt:lpstr>Diagnosing the root causes of bias in AI/ML Systems</vt:lpstr>
      <vt:lpstr>Bias can be introduced in every step of the ML pipeline </vt:lpstr>
      <vt:lpstr>The focus should not just on making the ML model fair but rather on making the overall system and outcomes fair</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Case Study: Reducing Misdemeanor Recidivism through Diversion and Social Service Programs</vt:lpstr>
      <vt:lpstr>Policy Menu</vt:lpstr>
      <vt:lpstr>PowerPoint Presentation</vt:lpstr>
      <vt:lpstr>We may not have to sacrifice accuracy in order to get fairness  but  we do have to deliberately and explicitly design our AI systems for equity and fairness</vt:lpstr>
      <vt:lpstr>Some common practitioner (mis)perceptions</vt:lpstr>
      <vt:lpstr>      How to get ready?</vt:lpstr>
      <vt:lpstr>Useful Resources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Kit Rodolfa</cp:lastModifiedBy>
  <cp:revision>8</cp:revision>
  <dcterms:created xsi:type="dcterms:W3CDTF">2021-11-08T18:26:40Z</dcterms:created>
  <dcterms:modified xsi:type="dcterms:W3CDTF">2022-11-15T17:49:48Z</dcterms:modified>
</cp:coreProperties>
</file>